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58"/>
  </p:notesMasterIdLst>
  <p:handoutMasterIdLst>
    <p:handoutMasterId r:id="rId59"/>
  </p:handoutMasterIdLst>
  <p:sldIdLst>
    <p:sldId id="497" r:id="rId2"/>
    <p:sldId id="706" r:id="rId3"/>
    <p:sldId id="730" r:id="rId4"/>
    <p:sldId id="731" r:id="rId5"/>
    <p:sldId id="732" r:id="rId6"/>
    <p:sldId id="733" r:id="rId7"/>
    <p:sldId id="664" r:id="rId8"/>
    <p:sldId id="689" r:id="rId9"/>
    <p:sldId id="690" r:id="rId10"/>
    <p:sldId id="684" r:id="rId11"/>
    <p:sldId id="685" r:id="rId12"/>
    <p:sldId id="687" r:id="rId13"/>
    <p:sldId id="686" r:id="rId14"/>
    <p:sldId id="688" r:id="rId15"/>
    <p:sldId id="679" r:id="rId16"/>
    <p:sldId id="729" r:id="rId17"/>
    <p:sldId id="698" r:id="rId18"/>
    <p:sldId id="699" r:id="rId19"/>
    <p:sldId id="663" r:id="rId20"/>
    <p:sldId id="707" r:id="rId21"/>
    <p:sldId id="710" r:id="rId22"/>
    <p:sldId id="709" r:id="rId23"/>
    <p:sldId id="662" r:id="rId24"/>
    <p:sldId id="693" r:id="rId25"/>
    <p:sldId id="694" r:id="rId26"/>
    <p:sldId id="695" r:id="rId27"/>
    <p:sldId id="696" r:id="rId28"/>
    <p:sldId id="697" r:id="rId29"/>
    <p:sldId id="657" r:id="rId30"/>
    <p:sldId id="702" r:id="rId31"/>
    <p:sldId id="701" r:id="rId32"/>
    <p:sldId id="700" r:id="rId33"/>
    <p:sldId id="692" r:id="rId34"/>
    <p:sldId id="704" r:id="rId35"/>
    <p:sldId id="719" r:id="rId36"/>
    <p:sldId id="720" r:id="rId37"/>
    <p:sldId id="721" r:id="rId38"/>
    <p:sldId id="722" r:id="rId39"/>
    <p:sldId id="723" r:id="rId40"/>
    <p:sldId id="724" r:id="rId41"/>
    <p:sldId id="725" r:id="rId42"/>
    <p:sldId id="727" r:id="rId43"/>
    <p:sldId id="728" r:id="rId44"/>
    <p:sldId id="705" r:id="rId45"/>
    <p:sldId id="683" r:id="rId46"/>
    <p:sldId id="735" r:id="rId47"/>
    <p:sldId id="734" r:id="rId48"/>
    <p:sldId id="711" r:id="rId49"/>
    <p:sldId id="712" r:id="rId50"/>
    <p:sldId id="713" r:id="rId51"/>
    <p:sldId id="714" r:id="rId52"/>
    <p:sldId id="715" r:id="rId53"/>
    <p:sldId id="716" r:id="rId54"/>
    <p:sldId id="717" r:id="rId55"/>
    <p:sldId id="718" r:id="rId56"/>
    <p:sldId id="614" r:id="rId57"/>
  </p:sldIdLst>
  <p:sldSz cx="9906000" cy="6858000" type="A4"/>
  <p:notesSz cx="7099300" cy="10234613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1351" userDrawn="1">
          <p15:clr>
            <a:srgbClr val="A4A3A4"/>
          </p15:clr>
        </p15:guide>
        <p15:guide id="3" pos="1396" userDrawn="1">
          <p15:clr>
            <a:srgbClr val="A4A3A4"/>
          </p15:clr>
        </p15:guide>
        <p15:guide id="4" pos="3120" userDrawn="1">
          <p15:clr>
            <a:srgbClr val="A4A3A4"/>
          </p15:clr>
        </p15:guide>
        <p15:guide id="5" orient="horz" pos="125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5" userDrawn="1">
          <p15:clr>
            <a:srgbClr val="A4A3A4"/>
          </p15:clr>
        </p15:guide>
        <p15:guide id="2" pos="2236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iden" initials="A" lastIdx="1" clrIdx="0">
    <p:extLst>
      <p:ext uri="{19B8F6BF-5375-455C-9EA6-DF929625EA0E}">
        <p15:presenceInfo xmlns:p15="http://schemas.microsoft.com/office/powerpoint/2012/main" userId="Aide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909"/>
    <a:srgbClr val="FF4747"/>
    <a:srgbClr val="D45D40"/>
    <a:srgbClr val="3D5FAC"/>
    <a:srgbClr val="00194C"/>
    <a:srgbClr val="F2973D"/>
    <a:srgbClr val="E7830C"/>
    <a:srgbClr val="0C53A4"/>
    <a:srgbClr val="7F7F7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144" autoAdjust="0"/>
    <p:restoredTop sz="92483" autoAdjust="0"/>
  </p:normalViewPr>
  <p:slideViewPr>
    <p:cSldViewPr>
      <p:cViewPr varScale="1">
        <p:scale>
          <a:sx n="114" d="100"/>
          <a:sy n="114" d="100"/>
        </p:scale>
        <p:origin x="1224" y="108"/>
      </p:cViewPr>
      <p:guideLst>
        <p:guide pos="1351"/>
        <p:guide pos="1396"/>
        <p:guide pos="3120"/>
        <p:guide orient="horz" pos="1253"/>
      </p:guideLst>
    </p:cSldViewPr>
  </p:slideViewPr>
  <p:outlineViewPr>
    <p:cViewPr>
      <p:scale>
        <a:sx n="33" d="100"/>
        <a:sy n="33" d="100"/>
      </p:scale>
      <p:origin x="0" y="2994"/>
    </p:cViewPr>
  </p:outlineViewPr>
  <p:notesTextViewPr>
    <p:cViewPr>
      <p:scale>
        <a:sx n="150" d="100"/>
        <a:sy n="15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91" d="100"/>
          <a:sy n="91" d="100"/>
        </p:scale>
        <p:origin x="3690" y="102"/>
      </p:cViewPr>
      <p:guideLst>
        <p:guide orient="horz" pos="3225"/>
        <p:guide pos="223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3"/>
            <a:ext cx="3076364" cy="511732"/>
          </a:xfrm>
          <a:prstGeom prst="rect">
            <a:avLst/>
          </a:prstGeom>
        </p:spPr>
        <p:txBody>
          <a:bodyPr vert="horz" lIns="94759" tIns="47382" rIns="94759" bIns="47382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4021297" y="3"/>
            <a:ext cx="3076364" cy="511732"/>
          </a:xfrm>
          <a:prstGeom prst="rect">
            <a:avLst/>
          </a:prstGeom>
        </p:spPr>
        <p:txBody>
          <a:bodyPr vert="horz" lIns="94759" tIns="47382" rIns="94759" bIns="47382" rtlCol="0"/>
          <a:lstStyle>
            <a:lvl1pPr algn="r">
              <a:defRPr sz="1200"/>
            </a:lvl1pPr>
          </a:lstStyle>
          <a:p>
            <a:fld id="{84B15156-3B8F-4FD3-BAC4-7E1A903598E9}" type="datetimeFigureOut">
              <a:rPr lang="ko-KR" altLang="en-US" smtClean="0"/>
              <a:pPr/>
              <a:t>2016-12-12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721107"/>
            <a:ext cx="3076364" cy="511732"/>
          </a:xfrm>
          <a:prstGeom prst="rect">
            <a:avLst/>
          </a:prstGeom>
        </p:spPr>
        <p:txBody>
          <a:bodyPr vert="horz" lIns="94759" tIns="47382" rIns="94759" bIns="47382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682965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3"/>
            <a:ext cx="3076364" cy="511732"/>
          </a:xfrm>
          <a:prstGeom prst="rect">
            <a:avLst/>
          </a:prstGeom>
        </p:spPr>
        <p:txBody>
          <a:bodyPr vert="horz" lIns="94759" tIns="47382" rIns="94759" bIns="47382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021297" y="3"/>
            <a:ext cx="3076364" cy="511732"/>
          </a:xfrm>
          <a:prstGeom prst="rect">
            <a:avLst/>
          </a:prstGeom>
        </p:spPr>
        <p:txBody>
          <a:bodyPr vert="horz" lIns="94759" tIns="47382" rIns="94759" bIns="47382" rtlCol="0"/>
          <a:lstStyle>
            <a:lvl1pPr algn="r">
              <a:defRPr sz="1200"/>
            </a:lvl1pPr>
          </a:lstStyle>
          <a:p>
            <a:fld id="{21AD8A4E-A227-4301-A563-7D31F9E6842C}" type="datetimeFigureOut">
              <a:rPr lang="ko-KR" altLang="en-US" smtClean="0"/>
              <a:pPr/>
              <a:t>2016-12-12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779463" y="768350"/>
            <a:ext cx="554037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759" tIns="47382" rIns="94759" bIns="47382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09931" y="4861444"/>
            <a:ext cx="5679440" cy="4605574"/>
          </a:xfrm>
          <a:prstGeom prst="rect">
            <a:avLst/>
          </a:prstGeom>
        </p:spPr>
        <p:txBody>
          <a:bodyPr vert="horz" lIns="94759" tIns="47382" rIns="94759" bIns="47382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6364" cy="511732"/>
          </a:xfrm>
          <a:prstGeom prst="rect">
            <a:avLst/>
          </a:prstGeom>
        </p:spPr>
        <p:txBody>
          <a:bodyPr vert="horz" lIns="94759" tIns="47382" rIns="94759" bIns="47382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021297" y="9721107"/>
            <a:ext cx="3076364" cy="511732"/>
          </a:xfrm>
          <a:prstGeom prst="rect">
            <a:avLst/>
          </a:prstGeom>
        </p:spPr>
        <p:txBody>
          <a:bodyPr vert="horz" lIns="94759" tIns="47382" rIns="94759" bIns="47382" rtlCol="0" anchor="b"/>
          <a:lstStyle>
            <a:lvl1pPr algn="r">
              <a:defRPr sz="1200"/>
            </a:lvl1pPr>
          </a:lstStyle>
          <a:p>
            <a:fld id="{9313865D-529E-4149-87CA-3FD42775131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89333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13865D-529E-4149-87CA-3FD42775131E}" type="slidenum">
              <a:rPr lang="ko-KR" altLang="en-US" smtClean="0"/>
              <a:pPr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98036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13865D-529E-4149-87CA-3FD42775131E}" type="slidenum">
              <a:rPr lang="ko-KR" altLang="en-US" smtClean="0"/>
              <a:pPr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13066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13865D-529E-4149-87CA-3FD42775131E}" type="slidenum">
              <a:rPr lang="ko-KR" altLang="en-US" smtClean="0"/>
              <a:pPr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01068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13865D-529E-4149-87CA-3FD42775131E}" type="slidenum">
              <a:rPr lang="ko-KR" altLang="en-US" smtClean="0"/>
              <a:pPr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31222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13865D-529E-4149-87CA-3FD42775131E}" type="slidenum">
              <a:rPr lang="ko-KR" altLang="en-US" smtClean="0"/>
              <a:pPr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6594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13865D-529E-4149-87CA-3FD42775131E}" type="slidenum">
              <a:rPr lang="ko-KR" altLang="en-US" smtClean="0"/>
              <a:pPr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87023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13865D-529E-4149-87CA-3FD42775131E}" type="slidenum">
              <a:rPr lang="ko-KR" altLang="en-US" smtClean="0"/>
              <a:pPr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0683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13"/>
          <p:cNvSpPr txBox="1">
            <a:spLocks/>
          </p:cNvSpPr>
          <p:nvPr userDrawn="1"/>
        </p:nvSpPr>
        <p:spPr>
          <a:xfrm>
            <a:off x="9410000" y="6614116"/>
            <a:ext cx="439544" cy="215444"/>
          </a:xfrm>
          <a:prstGeom prst="rect">
            <a:avLst/>
          </a:prstGeom>
          <a:noFill/>
        </p:spPr>
        <p:txBody>
          <a:bodyPr vert="horz" wrap="none" lIns="91440" tIns="45720" rIns="91440" bIns="45720" rtlCol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defRPr kumimoji="1" lang="ko-KR" altLang="en-US" sz="800" kern="1200" baseline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Yoon 윤고딕 520_TT" pitchFamily="18" charset="-127"/>
                <a:ea typeface="Yoon 윤고딕 520_TT" pitchFamily="18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B110A8B2-0428-441F-AB0A-5DA445CBEF76}" type="slidenum">
              <a:rPr lang="en-US" altLang="ko-KR" smtClean="0">
                <a:latin typeface="나눔고딕" pitchFamily="50" charset="-127"/>
                <a:ea typeface="나눔고딕" pitchFamily="50" charset="-127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ko-KR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" name="TextBox 5"/>
          <p:cNvSpPr txBox="1"/>
          <p:nvPr userDrawn="1"/>
        </p:nvSpPr>
        <p:spPr>
          <a:xfrm>
            <a:off x="32180" y="6614116"/>
            <a:ext cx="23230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Copyright</a:t>
            </a:r>
            <a:r>
              <a:rPr lang="en-US" altLang="ko-KR" sz="800" baseline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800" baseline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ⓒ </a:t>
            </a:r>
            <a:r>
              <a:rPr lang="en-US" altLang="ko-KR" sz="800" baseline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Dbusker, Inc. All rights reserved.</a:t>
            </a:r>
            <a:endParaRPr lang="ko-KR" altLang="en-US" sz="800" dirty="0">
              <a:ln>
                <a:solidFill>
                  <a:schemeClr val="bg1">
                    <a:alpha val="1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52325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refr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표 19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209201454"/>
              </p:ext>
            </p:extLst>
          </p:nvPr>
        </p:nvGraphicFramePr>
        <p:xfrm>
          <a:off x="116463" y="188640"/>
          <a:ext cx="9673200" cy="677116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73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402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b="1" dirty="0">
                          <a:latin typeface="나눔고딕" pitchFamily="50" charset="-127"/>
                          <a:ea typeface="나눔고딕" pitchFamily="50" charset="-127"/>
                        </a:rPr>
                        <a:t>Q&amp;A</a:t>
                      </a:r>
                      <a:endParaRPr lang="ko-KR" altLang="en-US" sz="3600" b="1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9075" marR="99075" marT="45795" marB="45795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30937">
                <a:tc>
                  <a:txBody>
                    <a:bodyPr/>
                    <a:lstStyle/>
                    <a:p>
                      <a:pPr algn="ctr" latinLnBrk="1"/>
                      <a:endParaRPr lang="ko-KR" altLang="en-US" sz="1050" kern="12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99075" marR="99075" marT="45795" marB="45795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" name="슬라이드 번호 개체 틀 13"/>
          <p:cNvSpPr txBox="1">
            <a:spLocks/>
          </p:cNvSpPr>
          <p:nvPr userDrawn="1"/>
        </p:nvSpPr>
        <p:spPr>
          <a:xfrm>
            <a:off x="9410000" y="6614116"/>
            <a:ext cx="439544" cy="215444"/>
          </a:xfrm>
          <a:prstGeom prst="rect">
            <a:avLst/>
          </a:prstGeom>
          <a:noFill/>
        </p:spPr>
        <p:txBody>
          <a:bodyPr vert="horz" wrap="none" lIns="91440" tIns="45720" rIns="91440" bIns="45720" rtlCol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defRPr kumimoji="1" lang="ko-KR" altLang="en-US" sz="800" kern="1200" baseline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Yoon 윤고딕 520_TT" pitchFamily="18" charset="-127"/>
                <a:ea typeface="Yoon 윤고딕 520_TT" pitchFamily="18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B110A8B2-0428-441F-AB0A-5DA445CBEF76}" type="slidenum">
              <a:rPr lang="en-US" altLang="ko-KR" smtClean="0">
                <a:latin typeface="나눔고딕" pitchFamily="50" charset="-127"/>
                <a:ea typeface="나눔고딕" pitchFamily="50" charset="-127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ko-KR"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18866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Wirefr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4239773919"/>
              </p:ext>
            </p:extLst>
          </p:nvPr>
        </p:nvGraphicFramePr>
        <p:xfrm>
          <a:off x="116463" y="116632"/>
          <a:ext cx="9673075" cy="50482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481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145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141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962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524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>
                          <a:latin typeface="나눔고딕" pitchFamily="50" charset="-127"/>
                          <a:ea typeface="나눔고딕" pitchFamily="50" charset="-127"/>
                        </a:rPr>
                        <a:t>Name</a:t>
                      </a:r>
                      <a:r>
                        <a:rPr lang="en-US" altLang="ko-KR" sz="1050" b="1" baseline="0">
                          <a:latin typeface="나눔고딕" pitchFamily="50" charset="-127"/>
                          <a:ea typeface="나눔고딕" pitchFamily="50" charset="-127"/>
                        </a:rPr>
                        <a:t> of Project</a:t>
                      </a:r>
                      <a:endParaRPr lang="ko-KR" altLang="en-US" sz="1050" b="1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9075" marR="99075" marT="45795" marB="45795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05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9075" marR="99075" marT="45795" marB="45795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err="1">
                          <a:latin typeface="나눔고딕" pitchFamily="50" charset="-127"/>
                          <a:ea typeface="나눔고딕" pitchFamily="50" charset="-127"/>
                        </a:rPr>
                        <a:t>Page_ID</a:t>
                      </a:r>
                      <a:endParaRPr lang="ko-KR" altLang="en-US" sz="1050" b="1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9075" marR="99075" marT="45795" marB="45795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9075" marR="99075" marT="45795" marB="4579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24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>
                          <a:latin typeface="나눔고딕" pitchFamily="50" charset="-127"/>
                          <a:ea typeface="나눔고딕" pitchFamily="50" charset="-127"/>
                        </a:rPr>
                        <a:t>Directory</a:t>
                      </a:r>
                      <a:endParaRPr lang="ko-KR" altLang="en-US" sz="1050" b="1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9075" marR="99075" marT="45795" marB="45795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05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9075" marR="99075" marT="45795" marB="45795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>
                          <a:latin typeface="나눔고딕" pitchFamily="50" charset="-127"/>
                          <a:ea typeface="나눔고딕" pitchFamily="50" charset="-127"/>
                        </a:rPr>
                        <a:t>Reported</a:t>
                      </a:r>
                      <a:endParaRPr lang="ko-KR" altLang="en-US" sz="1050" b="1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9075" marR="99075" marT="45795" marB="45795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05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9075" marR="99075" marT="45795" marB="4579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6" name="텍스트 개체 틀 14"/>
          <p:cNvSpPr>
            <a:spLocks noGrp="1"/>
          </p:cNvSpPr>
          <p:nvPr>
            <p:ph type="body" sz="quarter" idx="13" hasCustomPrompt="1"/>
          </p:nvPr>
        </p:nvSpPr>
        <p:spPr>
          <a:xfrm>
            <a:off x="1371650" y="116632"/>
            <a:ext cx="4434915" cy="288032"/>
          </a:xfrm>
        </p:spPr>
        <p:txBody>
          <a:bodyPr>
            <a:normAutofit/>
          </a:bodyPr>
          <a:lstStyle>
            <a:lvl1pPr marL="0" indent="0" algn="l" latinLnBrk="1">
              <a:buNone/>
              <a:defRPr sz="1050">
                <a:latin typeface="나눔고딕" pitchFamily="50" charset="-127"/>
                <a:ea typeface="나눔고딕" pitchFamily="50" charset="-127"/>
              </a:defRPr>
            </a:lvl1pPr>
          </a:lstStyle>
          <a:p>
            <a:pPr algn="l" latinLnBrk="1"/>
            <a:r>
              <a:rPr lang="ko-KR" altLang="en-US" sz="1050">
                <a:latin typeface="나눔고딕" pitchFamily="50" charset="-127"/>
                <a:ea typeface="나눔고딕" pitchFamily="50" charset="-127"/>
              </a:rPr>
              <a:t>프로젝트명</a:t>
            </a:r>
          </a:p>
        </p:txBody>
      </p:sp>
      <p:sp>
        <p:nvSpPr>
          <p:cNvPr id="17" name="텍스트 개체 틀 14"/>
          <p:cNvSpPr>
            <a:spLocks noGrp="1"/>
          </p:cNvSpPr>
          <p:nvPr>
            <p:ph type="body" sz="quarter" idx="14" hasCustomPrompt="1"/>
          </p:nvPr>
        </p:nvSpPr>
        <p:spPr>
          <a:xfrm>
            <a:off x="1371650" y="376089"/>
            <a:ext cx="4434915" cy="288032"/>
          </a:xfrm>
        </p:spPr>
        <p:txBody>
          <a:bodyPr>
            <a:normAutofit/>
          </a:bodyPr>
          <a:lstStyle>
            <a:lvl1pPr marL="0" indent="0" algn="l" latinLnBrk="1">
              <a:buNone/>
              <a:defRPr sz="1050">
                <a:latin typeface="나눔고딕" pitchFamily="50" charset="-127"/>
                <a:ea typeface="나눔고딕" pitchFamily="50" charset="-127"/>
              </a:defRPr>
            </a:lvl1pPr>
          </a:lstStyle>
          <a:p>
            <a:pPr algn="l" latinLnBrk="1"/>
            <a:r>
              <a:rPr lang="ko-KR" altLang="en-US" sz="1050">
                <a:latin typeface="나눔고딕" pitchFamily="50" charset="-127"/>
                <a:ea typeface="나눔고딕" pitchFamily="50" charset="-127"/>
              </a:rPr>
              <a:t>페이지위치</a:t>
            </a:r>
          </a:p>
        </p:txBody>
      </p:sp>
      <p:sp>
        <p:nvSpPr>
          <p:cNvPr id="18" name="텍스트 개체 틀 14"/>
          <p:cNvSpPr>
            <a:spLocks noGrp="1"/>
          </p:cNvSpPr>
          <p:nvPr>
            <p:ph type="body" sz="quarter" idx="15" hasCustomPrompt="1"/>
          </p:nvPr>
        </p:nvSpPr>
        <p:spPr>
          <a:xfrm>
            <a:off x="7296362" y="116632"/>
            <a:ext cx="2492803" cy="288032"/>
          </a:xfrm>
        </p:spPr>
        <p:txBody>
          <a:bodyPr>
            <a:normAutofit/>
          </a:bodyPr>
          <a:lstStyle>
            <a:lvl1pPr marL="0" indent="0" algn="l" latinLnBrk="1">
              <a:buNone/>
              <a:defRPr sz="1050">
                <a:latin typeface="나눔고딕" pitchFamily="50" charset="-127"/>
                <a:ea typeface="나눔고딕" pitchFamily="50" charset="-127"/>
              </a:defRPr>
            </a:lvl1pPr>
          </a:lstStyle>
          <a:p>
            <a:pPr algn="l" latinLnBrk="1"/>
            <a:r>
              <a:rPr lang="ko-KR" altLang="en-US" sz="1050">
                <a:latin typeface="나눔고딕" pitchFamily="50" charset="-127"/>
                <a:ea typeface="나눔고딕" pitchFamily="50" charset="-127"/>
              </a:rPr>
              <a:t>페이지명</a:t>
            </a:r>
          </a:p>
        </p:txBody>
      </p:sp>
      <p:sp>
        <p:nvSpPr>
          <p:cNvPr id="19" name="텍스트 개체 틀 14"/>
          <p:cNvSpPr>
            <a:spLocks noGrp="1"/>
          </p:cNvSpPr>
          <p:nvPr>
            <p:ph type="body" sz="quarter" idx="16" hasCustomPrompt="1"/>
          </p:nvPr>
        </p:nvSpPr>
        <p:spPr>
          <a:xfrm>
            <a:off x="7296362" y="376089"/>
            <a:ext cx="2492803" cy="288032"/>
          </a:xfrm>
        </p:spPr>
        <p:txBody>
          <a:bodyPr>
            <a:normAutofit/>
          </a:bodyPr>
          <a:lstStyle>
            <a:lvl1pPr marL="0" indent="0" algn="l" latinLnBrk="1">
              <a:buNone/>
              <a:defRPr sz="1050">
                <a:latin typeface="나눔고딕" pitchFamily="50" charset="-127"/>
                <a:ea typeface="나눔고딕" pitchFamily="50" charset="-127"/>
              </a:defRPr>
            </a:lvl1pPr>
          </a:lstStyle>
          <a:p>
            <a:pPr algn="l" latinLnBrk="1"/>
            <a:r>
              <a:rPr lang="ko-KR" altLang="en-US" sz="1050">
                <a:latin typeface="나눔고딕" pitchFamily="50" charset="-127"/>
                <a:ea typeface="나눔고딕" pitchFamily="50" charset="-127"/>
              </a:rPr>
              <a:t>문서 제작자</a:t>
            </a:r>
          </a:p>
        </p:txBody>
      </p:sp>
      <p:sp>
        <p:nvSpPr>
          <p:cNvPr id="12" name="슬라이드 번호 개체 틀 13"/>
          <p:cNvSpPr txBox="1">
            <a:spLocks/>
          </p:cNvSpPr>
          <p:nvPr userDrawn="1"/>
        </p:nvSpPr>
        <p:spPr>
          <a:xfrm>
            <a:off x="9410000" y="6614116"/>
            <a:ext cx="439544" cy="215444"/>
          </a:xfrm>
          <a:prstGeom prst="rect">
            <a:avLst/>
          </a:prstGeom>
          <a:noFill/>
        </p:spPr>
        <p:txBody>
          <a:bodyPr vert="horz" wrap="none" lIns="91440" tIns="45720" rIns="91440" bIns="45720" rtlCol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defRPr kumimoji="1" lang="ko-KR" altLang="en-US" sz="800" kern="1200" baseline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Yoon 윤고딕 520_TT" pitchFamily="18" charset="-127"/>
                <a:ea typeface="Yoon 윤고딕 520_TT" pitchFamily="18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B110A8B2-0428-441F-AB0A-5DA445CBEF76}" type="slidenum">
              <a:rPr lang="en-US" altLang="ko-KR" smtClean="0">
                <a:latin typeface="나눔고딕" pitchFamily="50" charset="-127"/>
                <a:ea typeface="나눔고딕" pitchFamily="50" charset="-127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ko-KR">
              <a:latin typeface="나눔고딕" pitchFamily="50" charset="-127"/>
              <a:ea typeface="나눔고딕" pitchFamily="50" charset="-127"/>
            </a:endParaRPr>
          </a:p>
        </p:txBody>
      </p:sp>
      <p:graphicFrame>
        <p:nvGraphicFramePr>
          <p:cNvPr id="13" name="표 12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012660465"/>
              </p:ext>
            </p:extLst>
          </p:nvPr>
        </p:nvGraphicFramePr>
        <p:xfrm>
          <a:off x="116463" y="773800"/>
          <a:ext cx="9673200" cy="58235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73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24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>
                          <a:latin typeface="나눔고딕" pitchFamily="50" charset="-127"/>
                          <a:ea typeface="나눔고딕" pitchFamily="50" charset="-127"/>
                        </a:rPr>
                        <a:t>ServiceMap</a:t>
                      </a:r>
                      <a:endParaRPr lang="ko-KR" altLang="en-US" sz="1050" b="1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9075" marR="99075" marT="45795" marB="45795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71140">
                <a:tc>
                  <a:txBody>
                    <a:bodyPr/>
                    <a:lstStyle/>
                    <a:p>
                      <a:pPr algn="ctr" latinLnBrk="1"/>
                      <a:endParaRPr lang="ko-KR" altLang="en-US" sz="1050" kern="120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99075" marR="99075" marT="45795" marB="45795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902365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Wirefr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923348428"/>
              </p:ext>
            </p:extLst>
          </p:nvPr>
        </p:nvGraphicFramePr>
        <p:xfrm>
          <a:off x="116463" y="116632"/>
          <a:ext cx="9673075" cy="50482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481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145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141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962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524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>
                          <a:latin typeface="나눔고딕" pitchFamily="50" charset="-127"/>
                          <a:ea typeface="나눔고딕" pitchFamily="50" charset="-127"/>
                        </a:rPr>
                        <a:t>Name</a:t>
                      </a:r>
                      <a:r>
                        <a:rPr lang="en-US" altLang="ko-KR" sz="1050" b="1" baseline="0">
                          <a:latin typeface="나눔고딕" pitchFamily="50" charset="-127"/>
                          <a:ea typeface="나눔고딕" pitchFamily="50" charset="-127"/>
                        </a:rPr>
                        <a:t> of Project</a:t>
                      </a:r>
                      <a:endParaRPr lang="ko-KR" altLang="en-US" sz="1050" b="1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9075" marR="99075" marT="45795" marB="45795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05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9075" marR="99075" marT="45795" marB="45795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err="1">
                          <a:latin typeface="나눔고딕" pitchFamily="50" charset="-127"/>
                          <a:ea typeface="나눔고딕" pitchFamily="50" charset="-127"/>
                        </a:rPr>
                        <a:t>Page_ID</a:t>
                      </a:r>
                      <a:endParaRPr lang="ko-KR" altLang="en-US" sz="1050" b="1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9075" marR="99075" marT="45795" marB="45795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9075" marR="99075" marT="45795" marB="4579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24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>
                          <a:latin typeface="나눔고딕" pitchFamily="50" charset="-127"/>
                          <a:ea typeface="나눔고딕" pitchFamily="50" charset="-127"/>
                        </a:rPr>
                        <a:t>Directory</a:t>
                      </a:r>
                      <a:endParaRPr lang="ko-KR" altLang="en-US" sz="1050" b="1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9075" marR="99075" marT="45795" marB="45795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05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9075" marR="99075" marT="45795" marB="45795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>
                          <a:latin typeface="나눔고딕" pitchFamily="50" charset="-127"/>
                          <a:ea typeface="나눔고딕" pitchFamily="50" charset="-127"/>
                        </a:rPr>
                        <a:t>Reported</a:t>
                      </a:r>
                      <a:endParaRPr lang="ko-KR" altLang="en-US" sz="1050" b="1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9075" marR="99075" marT="45795" marB="45795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05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9075" marR="99075" marT="45795" marB="4579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6" name="텍스트 개체 틀 14"/>
          <p:cNvSpPr>
            <a:spLocks noGrp="1"/>
          </p:cNvSpPr>
          <p:nvPr>
            <p:ph type="body" sz="quarter" idx="13" hasCustomPrompt="1"/>
          </p:nvPr>
        </p:nvSpPr>
        <p:spPr>
          <a:xfrm>
            <a:off x="1371650" y="116632"/>
            <a:ext cx="4434915" cy="288032"/>
          </a:xfrm>
        </p:spPr>
        <p:txBody>
          <a:bodyPr>
            <a:normAutofit/>
          </a:bodyPr>
          <a:lstStyle>
            <a:lvl1pPr marL="0" indent="0" algn="l" latinLnBrk="1">
              <a:buNone/>
              <a:defRPr sz="1050">
                <a:latin typeface="나눔고딕" pitchFamily="50" charset="-127"/>
                <a:ea typeface="나눔고딕" pitchFamily="50" charset="-127"/>
              </a:defRPr>
            </a:lvl1pPr>
          </a:lstStyle>
          <a:p>
            <a:pPr algn="l" latinLnBrk="1"/>
            <a:r>
              <a:rPr lang="ko-KR" altLang="en-US" sz="1050">
                <a:latin typeface="나눔고딕" pitchFamily="50" charset="-127"/>
                <a:ea typeface="나눔고딕" pitchFamily="50" charset="-127"/>
              </a:rPr>
              <a:t>프로젝트명</a:t>
            </a:r>
          </a:p>
        </p:txBody>
      </p:sp>
      <p:sp>
        <p:nvSpPr>
          <p:cNvPr id="17" name="텍스트 개체 틀 14"/>
          <p:cNvSpPr>
            <a:spLocks noGrp="1"/>
          </p:cNvSpPr>
          <p:nvPr>
            <p:ph type="body" sz="quarter" idx="14" hasCustomPrompt="1"/>
          </p:nvPr>
        </p:nvSpPr>
        <p:spPr>
          <a:xfrm>
            <a:off x="1371650" y="376089"/>
            <a:ext cx="4434915" cy="288032"/>
          </a:xfrm>
        </p:spPr>
        <p:txBody>
          <a:bodyPr>
            <a:normAutofit/>
          </a:bodyPr>
          <a:lstStyle>
            <a:lvl1pPr marL="0" indent="0" algn="l" latinLnBrk="1">
              <a:buNone/>
              <a:defRPr sz="1050">
                <a:latin typeface="나눔고딕" pitchFamily="50" charset="-127"/>
                <a:ea typeface="나눔고딕" pitchFamily="50" charset="-127"/>
              </a:defRPr>
            </a:lvl1pPr>
          </a:lstStyle>
          <a:p>
            <a:pPr algn="l" latinLnBrk="1"/>
            <a:r>
              <a:rPr lang="ko-KR" altLang="en-US" sz="1050">
                <a:latin typeface="나눔고딕" pitchFamily="50" charset="-127"/>
                <a:ea typeface="나눔고딕" pitchFamily="50" charset="-127"/>
              </a:rPr>
              <a:t>페이지위치</a:t>
            </a:r>
          </a:p>
        </p:txBody>
      </p:sp>
      <p:sp>
        <p:nvSpPr>
          <p:cNvPr id="18" name="텍스트 개체 틀 14"/>
          <p:cNvSpPr>
            <a:spLocks noGrp="1"/>
          </p:cNvSpPr>
          <p:nvPr>
            <p:ph type="body" sz="quarter" idx="15" hasCustomPrompt="1"/>
          </p:nvPr>
        </p:nvSpPr>
        <p:spPr>
          <a:xfrm>
            <a:off x="7296362" y="116632"/>
            <a:ext cx="2492803" cy="288032"/>
          </a:xfrm>
        </p:spPr>
        <p:txBody>
          <a:bodyPr>
            <a:normAutofit/>
          </a:bodyPr>
          <a:lstStyle>
            <a:lvl1pPr marL="0" indent="0" algn="l" latinLnBrk="1">
              <a:buNone/>
              <a:defRPr sz="1050">
                <a:latin typeface="나눔고딕" pitchFamily="50" charset="-127"/>
                <a:ea typeface="나눔고딕" pitchFamily="50" charset="-127"/>
              </a:defRPr>
            </a:lvl1pPr>
          </a:lstStyle>
          <a:p>
            <a:pPr algn="l" latinLnBrk="1"/>
            <a:r>
              <a:rPr lang="ko-KR" altLang="en-US" sz="1050">
                <a:latin typeface="나눔고딕" pitchFamily="50" charset="-127"/>
                <a:ea typeface="나눔고딕" pitchFamily="50" charset="-127"/>
              </a:rPr>
              <a:t>페이지명</a:t>
            </a:r>
          </a:p>
        </p:txBody>
      </p:sp>
      <p:sp>
        <p:nvSpPr>
          <p:cNvPr id="19" name="텍스트 개체 틀 14"/>
          <p:cNvSpPr>
            <a:spLocks noGrp="1"/>
          </p:cNvSpPr>
          <p:nvPr>
            <p:ph type="body" sz="quarter" idx="16" hasCustomPrompt="1"/>
          </p:nvPr>
        </p:nvSpPr>
        <p:spPr>
          <a:xfrm>
            <a:off x="7296362" y="376089"/>
            <a:ext cx="2492803" cy="288032"/>
          </a:xfrm>
        </p:spPr>
        <p:txBody>
          <a:bodyPr>
            <a:normAutofit/>
          </a:bodyPr>
          <a:lstStyle>
            <a:lvl1pPr marL="0" indent="0" algn="l" latinLnBrk="1">
              <a:buNone/>
              <a:defRPr sz="1050">
                <a:latin typeface="나눔고딕" pitchFamily="50" charset="-127"/>
                <a:ea typeface="나눔고딕" pitchFamily="50" charset="-127"/>
              </a:defRPr>
            </a:lvl1pPr>
          </a:lstStyle>
          <a:p>
            <a:pPr algn="l" latinLnBrk="1"/>
            <a:r>
              <a:rPr lang="ko-KR" altLang="en-US" sz="1050">
                <a:latin typeface="나눔고딕" pitchFamily="50" charset="-127"/>
                <a:ea typeface="나눔고딕" pitchFamily="50" charset="-127"/>
              </a:rPr>
              <a:t>문서 제작자</a:t>
            </a:r>
          </a:p>
        </p:txBody>
      </p:sp>
      <p:graphicFrame>
        <p:nvGraphicFramePr>
          <p:cNvPr id="20" name="표 19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4252684565"/>
              </p:ext>
            </p:extLst>
          </p:nvPr>
        </p:nvGraphicFramePr>
        <p:xfrm>
          <a:off x="116463" y="773800"/>
          <a:ext cx="9673200" cy="58235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73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24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>
                          <a:latin typeface="나눔고딕" pitchFamily="50" charset="-127"/>
                          <a:ea typeface="나눔고딕" pitchFamily="50" charset="-127"/>
                        </a:rPr>
                        <a:t>Wireframe</a:t>
                      </a:r>
                      <a:endParaRPr lang="ko-KR" altLang="en-US" sz="1050" b="1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9075" marR="99075" marT="45795" marB="45795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71140">
                <a:tc>
                  <a:txBody>
                    <a:bodyPr/>
                    <a:lstStyle/>
                    <a:p>
                      <a:pPr algn="ctr" latinLnBrk="1"/>
                      <a:endParaRPr lang="ko-KR" altLang="en-US" sz="1050" kern="120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99075" marR="99075" marT="45795" marB="45795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" name="슬라이드 번호 개체 틀 13"/>
          <p:cNvSpPr txBox="1">
            <a:spLocks/>
          </p:cNvSpPr>
          <p:nvPr userDrawn="1"/>
        </p:nvSpPr>
        <p:spPr>
          <a:xfrm>
            <a:off x="9410000" y="6614116"/>
            <a:ext cx="439544" cy="215444"/>
          </a:xfrm>
          <a:prstGeom prst="rect">
            <a:avLst/>
          </a:prstGeom>
          <a:noFill/>
        </p:spPr>
        <p:txBody>
          <a:bodyPr vert="horz" wrap="none" lIns="91440" tIns="45720" rIns="91440" bIns="45720" rtlCol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defRPr kumimoji="1" lang="ko-KR" altLang="en-US" sz="800" kern="1200" baseline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Yoon 윤고딕 520_TT" pitchFamily="18" charset="-127"/>
                <a:ea typeface="Yoon 윤고딕 520_TT" pitchFamily="18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B110A8B2-0428-441F-AB0A-5DA445CBEF76}" type="slidenum">
              <a:rPr lang="en-US" altLang="ko-KR" smtClean="0">
                <a:latin typeface="나눔고딕" pitchFamily="50" charset="-127"/>
                <a:ea typeface="나눔고딕" pitchFamily="50" charset="-127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ko-KR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32180" y="6614116"/>
            <a:ext cx="23230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Copyright</a:t>
            </a:r>
            <a:r>
              <a:rPr lang="en-US" altLang="ko-KR" sz="800" baseline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800" baseline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ⓒ </a:t>
            </a:r>
            <a:r>
              <a:rPr lang="en-US" altLang="ko-KR" sz="800" baseline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Dbusker, Inc. All rights reserved.</a:t>
            </a:r>
            <a:endParaRPr lang="ko-KR" altLang="en-US" sz="800" dirty="0">
              <a:ln>
                <a:solidFill>
                  <a:schemeClr val="bg1">
                    <a:alpha val="1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305536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irefr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551285536"/>
              </p:ext>
            </p:extLst>
          </p:nvPr>
        </p:nvGraphicFramePr>
        <p:xfrm>
          <a:off x="116463" y="116632"/>
          <a:ext cx="9673075" cy="50482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481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145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141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962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52412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1" dirty="0">
                          <a:latin typeface="나눔고딕" pitchFamily="50" charset="-127"/>
                          <a:ea typeface="나눔고딕" pitchFamily="50" charset="-127"/>
                        </a:rPr>
                        <a:t>Name</a:t>
                      </a:r>
                      <a:r>
                        <a:rPr lang="en-US" altLang="ko-KR" sz="1000" b="1" baseline="0" dirty="0">
                          <a:latin typeface="나눔고딕" pitchFamily="50" charset="-127"/>
                          <a:ea typeface="나눔고딕" pitchFamily="50" charset="-127"/>
                        </a:rPr>
                        <a:t> of Project</a:t>
                      </a:r>
                      <a:endParaRPr lang="ko-KR" altLang="en-US" sz="1000" b="1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9075" marR="99075" marT="45795" marB="45795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0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9075" marR="99075" marT="45795" marB="45795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1" dirty="0" err="1">
                          <a:latin typeface="나눔고딕" pitchFamily="50" charset="-127"/>
                          <a:ea typeface="나눔고딕" pitchFamily="50" charset="-127"/>
                        </a:rPr>
                        <a:t>Page_ID</a:t>
                      </a:r>
                      <a:endParaRPr lang="ko-KR" altLang="en-US" sz="1000" b="1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9075" marR="99075" marT="45795" marB="45795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9075" marR="99075" marT="45795" marB="4579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2412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1" dirty="0">
                          <a:latin typeface="나눔고딕" pitchFamily="50" charset="-127"/>
                          <a:ea typeface="나눔고딕" pitchFamily="50" charset="-127"/>
                        </a:rPr>
                        <a:t>Directory</a:t>
                      </a:r>
                      <a:endParaRPr lang="ko-KR" altLang="en-US" sz="1000" b="1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9075" marR="99075" marT="45795" marB="45795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0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9075" marR="99075" marT="45795" marB="45795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1" dirty="0">
                          <a:latin typeface="나눔고딕" pitchFamily="50" charset="-127"/>
                          <a:ea typeface="나눔고딕" pitchFamily="50" charset="-127"/>
                        </a:rPr>
                        <a:t>Reported</a:t>
                      </a:r>
                      <a:endParaRPr lang="ko-KR" altLang="en-US" sz="1000" b="1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9075" marR="99075" marT="45795" marB="45795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0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9075" marR="99075" marT="45795" marB="4579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6" name="텍스트 개체 틀 14"/>
          <p:cNvSpPr>
            <a:spLocks noGrp="1"/>
          </p:cNvSpPr>
          <p:nvPr>
            <p:ph type="body" sz="quarter" idx="13" hasCustomPrompt="1"/>
          </p:nvPr>
        </p:nvSpPr>
        <p:spPr>
          <a:xfrm>
            <a:off x="1371650" y="116632"/>
            <a:ext cx="4434915" cy="288032"/>
          </a:xfrm>
        </p:spPr>
        <p:txBody>
          <a:bodyPr>
            <a:normAutofit/>
          </a:bodyPr>
          <a:lstStyle>
            <a:lvl1pPr marL="0" indent="0" algn="l" latinLnBrk="1">
              <a:buNone/>
              <a:defRPr sz="1050">
                <a:latin typeface="나눔고딕" pitchFamily="50" charset="-127"/>
                <a:ea typeface="나눔고딕" pitchFamily="50" charset="-127"/>
              </a:defRPr>
            </a:lvl1pPr>
          </a:lstStyle>
          <a:p>
            <a:pPr algn="l" latinLnBrk="1"/>
            <a:r>
              <a:rPr lang="ko-KR" altLang="en-US" sz="1050" dirty="0" err="1">
                <a:latin typeface="나눔고딕" pitchFamily="50" charset="-127"/>
                <a:ea typeface="나눔고딕" pitchFamily="50" charset="-127"/>
              </a:rPr>
              <a:t>프로젝트명</a:t>
            </a:r>
            <a:endParaRPr lang="ko-KR" altLang="en-US" sz="105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7" name="텍스트 개체 틀 14"/>
          <p:cNvSpPr>
            <a:spLocks noGrp="1"/>
          </p:cNvSpPr>
          <p:nvPr>
            <p:ph type="body" sz="quarter" idx="14" hasCustomPrompt="1"/>
          </p:nvPr>
        </p:nvSpPr>
        <p:spPr>
          <a:xfrm>
            <a:off x="1371650" y="376089"/>
            <a:ext cx="4434915" cy="288032"/>
          </a:xfrm>
        </p:spPr>
        <p:txBody>
          <a:bodyPr>
            <a:normAutofit/>
          </a:bodyPr>
          <a:lstStyle>
            <a:lvl1pPr marL="0" indent="0" algn="l" latinLnBrk="1">
              <a:buNone/>
              <a:defRPr sz="1050">
                <a:latin typeface="나눔고딕" pitchFamily="50" charset="-127"/>
                <a:ea typeface="나눔고딕" pitchFamily="50" charset="-127"/>
              </a:defRPr>
            </a:lvl1pPr>
          </a:lstStyle>
          <a:p>
            <a:pPr algn="l" latinLnBrk="1"/>
            <a:r>
              <a:rPr lang="ko-KR" altLang="en-US" sz="1050">
                <a:latin typeface="나눔고딕" pitchFamily="50" charset="-127"/>
                <a:ea typeface="나눔고딕" pitchFamily="50" charset="-127"/>
              </a:rPr>
              <a:t>페이지위치</a:t>
            </a:r>
          </a:p>
        </p:txBody>
      </p:sp>
      <p:sp>
        <p:nvSpPr>
          <p:cNvPr id="18" name="텍스트 개체 틀 14"/>
          <p:cNvSpPr>
            <a:spLocks noGrp="1"/>
          </p:cNvSpPr>
          <p:nvPr>
            <p:ph type="body" sz="quarter" idx="15" hasCustomPrompt="1"/>
          </p:nvPr>
        </p:nvSpPr>
        <p:spPr>
          <a:xfrm>
            <a:off x="7296362" y="116632"/>
            <a:ext cx="2492803" cy="288032"/>
          </a:xfrm>
        </p:spPr>
        <p:txBody>
          <a:bodyPr>
            <a:normAutofit/>
          </a:bodyPr>
          <a:lstStyle>
            <a:lvl1pPr marL="0" indent="0" algn="l" latinLnBrk="1">
              <a:buNone/>
              <a:defRPr sz="1050">
                <a:latin typeface="나눔고딕" pitchFamily="50" charset="-127"/>
                <a:ea typeface="나눔고딕" pitchFamily="50" charset="-127"/>
              </a:defRPr>
            </a:lvl1pPr>
          </a:lstStyle>
          <a:p>
            <a:pPr algn="l" latinLnBrk="1"/>
            <a:r>
              <a:rPr lang="ko-KR" altLang="en-US" sz="1050">
                <a:latin typeface="나눔고딕" pitchFamily="50" charset="-127"/>
                <a:ea typeface="나눔고딕" pitchFamily="50" charset="-127"/>
              </a:rPr>
              <a:t>페이지명</a:t>
            </a:r>
          </a:p>
        </p:txBody>
      </p:sp>
      <p:sp>
        <p:nvSpPr>
          <p:cNvPr id="19" name="텍스트 개체 틀 14"/>
          <p:cNvSpPr>
            <a:spLocks noGrp="1"/>
          </p:cNvSpPr>
          <p:nvPr>
            <p:ph type="body" sz="quarter" idx="16" hasCustomPrompt="1"/>
          </p:nvPr>
        </p:nvSpPr>
        <p:spPr>
          <a:xfrm>
            <a:off x="7296362" y="376089"/>
            <a:ext cx="2492803" cy="288032"/>
          </a:xfrm>
        </p:spPr>
        <p:txBody>
          <a:bodyPr>
            <a:normAutofit/>
          </a:bodyPr>
          <a:lstStyle>
            <a:lvl1pPr marL="0" indent="0" algn="l" latinLnBrk="1">
              <a:buNone/>
              <a:defRPr sz="1050">
                <a:latin typeface="나눔고딕" pitchFamily="50" charset="-127"/>
                <a:ea typeface="나눔고딕" pitchFamily="50" charset="-127"/>
              </a:defRPr>
            </a:lvl1pPr>
          </a:lstStyle>
          <a:p>
            <a:pPr algn="l" latinLnBrk="1"/>
            <a:r>
              <a:rPr lang="ko-KR" altLang="en-US" sz="1050">
                <a:latin typeface="나눔고딕" pitchFamily="50" charset="-127"/>
                <a:ea typeface="나눔고딕" pitchFamily="50" charset="-127"/>
              </a:rPr>
              <a:t>문서 제작자</a:t>
            </a:r>
          </a:p>
        </p:txBody>
      </p:sp>
      <p:graphicFrame>
        <p:nvGraphicFramePr>
          <p:cNvPr id="20" name="표 19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547386230"/>
              </p:ext>
            </p:extLst>
          </p:nvPr>
        </p:nvGraphicFramePr>
        <p:xfrm>
          <a:off x="116463" y="773800"/>
          <a:ext cx="6708745" cy="58235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7087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24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>
                          <a:latin typeface="나눔고딕" pitchFamily="50" charset="-127"/>
                          <a:ea typeface="나눔고딕" pitchFamily="50" charset="-127"/>
                        </a:rPr>
                        <a:t>Wireframe</a:t>
                      </a:r>
                      <a:endParaRPr lang="ko-KR" altLang="en-US" sz="1050" b="1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9075" marR="99075" marT="45795" marB="45795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71140">
                <a:tc>
                  <a:txBody>
                    <a:bodyPr/>
                    <a:lstStyle/>
                    <a:p>
                      <a:pPr algn="ctr" latinLnBrk="1"/>
                      <a:endParaRPr lang="ko-KR" altLang="en-US" sz="1050" kern="12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99075" marR="99075" marT="45795" marB="45795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1" name="표 20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730813000"/>
              </p:ext>
            </p:extLst>
          </p:nvPr>
        </p:nvGraphicFramePr>
        <p:xfrm>
          <a:off x="6969224" y="773800"/>
          <a:ext cx="2818788" cy="58235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187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24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latin typeface="나눔고딕" pitchFamily="50" charset="-127"/>
                          <a:ea typeface="나눔고딕" pitchFamily="50" charset="-127"/>
                        </a:rPr>
                        <a:t>Description</a:t>
                      </a:r>
                      <a:endParaRPr lang="ko-KR" altLang="en-US" sz="1050" b="1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9075" marR="99075" marT="45795" marB="45795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71140">
                <a:tc>
                  <a:txBody>
                    <a:bodyPr/>
                    <a:lstStyle/>
                    <a:p>
                      <a:pPr algn="ctr" latinLnBrk="1"/>
                      <a:endParaRPr lang="ko-KR" altLang="en-US" sz="1050" kern="120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99075" marR="99075" marT="45795" marB="45795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2" name="슬라이드 번호 개체 틀 13"/>
          <p:cNvSpPr txBox="1">
            <a:spLocks/>
          </p:cNvSpPr>
          <p:nvPr userDrawn="1"/>
        </p:nvSpPr>
        <p:spPr>
          <a:xfrm>
            <a:off x="9410000" y="6614116"/>
            <a:ext cx="439544" cy="215444"/>
          </a:xfrm>
          <a:prstGeom prst="rect">
            <a:avLst/>
          </a:prstGeom>
          <a:noFill/>
        </p:spPr>
        <p:txBody>
          <a:bodyPr vert="horz" wrap="none" lIns="91440" tIns="45720" rIns="91440" bIns="45720" rtlCol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defRPr kumimoji="1" lang="ko-KR" altLang="en-US" sz="800" kern="1200" baseline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Yoon 윤고딕 520_TT" pitchFamily="18" charset="-127"/>
                <a:ea typeface="Yoon 윤고딕 520_TT" pitchFamily="18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B110A8B2-0428-441F-AB0A-5DA445CBEF76}" type="slidenum">
              <a:rPr lang="en-US" altLang="ko-KR" smtClean="0">
                <a:latin typeface="나눔고딕" pitchFamily="50" charset="-127"/>
                <a:ea typeface="나눔고딕" pitchFamily="50" charset="-127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ko-KR"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960510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빈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슬라이드 번호 개체 틀 13"/>
          <p:cNvSpPr txBox="1">
            <a:spLocks/>
          </p:cNvSpPr>
          <p:nvPr userDrawn="1"/>
        </p:nvSpPr>
        <p:spPr>
          <a:xfrm>
            <a:off x="9410000" y="6614116"/>
            <a:ext cx="439544" cy="215444"/>
          </a:xfrm>
          <a:prstGeom prst="rect">
            <a:avLst/>
          </a:prstGeom>
          <a:noFill/>
        </p:spPr>
        <p:txBody>
          <a:bodyPr vert="horz" wrap="none" lIns="91440" tIns="45720" rIns="91440" bIns="45720" rtlCol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defRPr kumimoji="1" lang="ko-KR" altLang="en-US" sz="800" kern="1200" baseline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Yoon 윤고딕 520_TT" pitchFamily="18" charset="-127"/>
                <a:ea typeface="Yoon 윤고딕 520_TT" pitchFamily="18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B110A8B2-0428-441F-AB0A-5DA445CBEF76}" type="slidenum">
              <a:rPr lang="en-US" altLang="ko-KR" smtClean="0">
                <a:latin typeface="나눔고딕" pitchFamily="50" charset="-127"/>
                <a:ea typeface="나눔고딕" pitchFamily="50" charset="-127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ko-KR"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6" name="직선 연결선 5"/>
          <p:cNvCxnSpPr/>
          <p:nvPr userDrawn="1"/>
        </p:nvCxnSpPr>
        <p:spPr>
          <a:xfrm>
            <a:off x="1273992" y="1844824"/>
            <a:ext cx="4896543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/>
          <p:cNvGrpSpPr/>
          <p:nvPr userDrawn="1"/>
        </p:nvGrpSpPr>
        <p:grpSpPr>
          <a:xfrm>
            <a:off x="1278755" y="2444844"/>
            <a:ext cx="4896543" cy="966452"/>
            <a:chOff x="1260000" y="2580020"/>
            <a:chExt cx="5400000" cy="966452"/>
          </a:xfrm>
        </p:grpSpPr>
        <p:cxnSp>
          <p:nvCxnSpPr>
            <p:cNvPr id="8" name="직선 연결선 7"/>
            <p:cNvCxnSpPr/>
            <p:nvPr/>
          </p:nvCxnSpPr>
          <p:spPr>
            <a:xfrm>
              <a:off x="1260000" y="2580020"/>
              <a:ext cx="5400000" cy="0"/>
            </a:xfrm>
            <a:prstGeom prst="line">
              <a:avLst/>
            </a:prstGeom>
            <a:ln w="381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/>
            <p:cNvCxnSpPr/>
            <p:nvPr/>
          </p:nvCxnSpPr>
          <p:spPr>
            <a:xfrm>
              <a:off x="1260000" y="2821633"/>
              <a:ext cx="5400000" cy="0"/>
            </a:xfrm>
            <a:prstGeom prst="line">
              <a:avLst/>
            </a:prstGeom>
            <a:ln w="381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/>
            <p:cNvCxnSpPr/>
            <p:nvPr/>
          </p:nvCxnSpPr>
          <p:spPr>
            <a:xfrm>
              <a:off x="1260000" y="3063246"/>
              <a:ext cx="5400000" cy="0"/>
            </a:xfrm>
            <a:prstGeom prst="line">
              <a:avLst/>
            </a:prstGeom>
            <a:ln w="381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/>
            <p:cNvCxnSpPr/>
            <p:nvPr/>
          </p:nvCxnSpPr>
          <p:spPr>
            <a:xfrm>
              <a:off x="1260000" y="3304859"/>
              <a:ext cx="5400000" cy="0"/>
            </a:xfrm>
            <a:prstGeom prst="line">
              <a:avLst/>
            </a:prstGeom>
            <a:ln w="381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/>
            <p:cNvCxnSpPr/>
            <p:nvPr/>
          </p:nvCxnSpPr>
          <p:spPr>
            <a:xfrm>
              <a:off x="1260000" y="3546472"/>
              <a:ext cx="5400000" cy="0"/>
            </a:xfrm>
            <a:prstGeom prst="line">
              <a:avLst/>
            </a:prstGeom>
            <a:ln w="381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6" name="직선 연결선 15"/>
          <p:cNvCxnSpPr/>
          <p:nvPr userDrawn="1"/>
        </p:nvCxnSpPr>
        <p:spPr>
          <a:xfrm>
            <a:off x="1270750" y="4005753"/>
            <a:ext cx="4896543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 userDrawn="1"/>
        </p:nvCxnSpPr>
        <p:spPr>
          <a:xfrm>
            <a:off x="6638464" y="1848900"/>
            <a:ext cx="2844000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텍스트 개체 틀 30"/>
          <p:cNvSpPr>
            <a:spLocks noGrp="1"/>
          </p:cNvSpPr>
          <p:nvPr>
            <p:ph type="body" sz="quarter" idx="11"/>
          </p:nvPr>
        </p:nvSpPr>
        <p:spPr>
          <a:xfrm>
            <a:off x="1273992" y="1906024"/>
            <a:ext cx="3960000" cy="18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ko-KR" altLang="en-US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marL="391146" marR="0" lvl="0" indent="-391146" defTabSz="1043056" fontAlgn="auto">
              <a:lnSpc>
                <a:spcPct val="100000"/>
              </a:lnSpc>
              <a:spcAft>
                <a:spcPts val="0"/>
              </a:spcAft>
              <a:buClrTx/>
              <a:buSzTx/>
              <a:buNone/>
              <a:tabLst/>
            </a:pPr>
            <a:endParaRPr lang="ko-KR" altLang="en-US" dirty="0"/>
          </a:p>
        </p:txBody>
      </p:sp>
      <p:sp>
        <p:nvSpPr>
          <p:cNvPr id="20" name="텍스트 개체 틀 32"/>
          <p:cNvSpPr>
            <a:spLocks noGrp="1"/>
          </p:cNvSpPr>
          <p:nvPr>
            <p:ph type="body" sz="quarter" idx="12"/>
          </p:nvPr>
        </p:nvSpPr>
        <p:spPr>
          <a:xfrm>
            <a:off x="1273992" y="4070892"/>
            <a:ext cx="3960000" cy="18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ko-KR" altLang="en-US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marL="391146" marR="0" lvl="0" indent="-391146" defTabSz="1043056" fontAlgn="auto">
              <a:lnSpc>
                <a:spcPct val="100000"/>
              </a:lnSpc>
              <a:spcAft>
                <a:spcPts val="0"/>
              </a:spcAft>
              <a:buClrTx/>
              <a:buSzTx/>
              <a:buNone/>
              <a:tabLst/>
            </a:pPr>
            <a:endParaRPr lang="ko-KR" altLang="en-US" dirty="0"/>
          </a:p>
        </p:txBody>
      </p:sp>
      <p:sp>
        <p:nvSpPr>
          <p:cNvPr id="21" name="텍스트 개체 틀 45"/>
          <p:cNvSpPr>
            <a:spLocks noGrp="1"/>
          </p:cNvSpPr>
          <p:nvPr>
            <p:ph type="body" sz="quarter" idx="18"/>
          </p:nvPr>
        </p:nvSpPr>
        <p:spPr>
          <a:xfrm>
            <a:off x="6632746" y="830166"/>
            <a:ext cx="2844000" cy="5904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lnSpc>
                <a:spcPct val="150000"/>
              </a:lnSpc>
              <a:def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pPr lvl="0">
              <a:lnSpc>
                <a:spcPts val="1700"/>
              </a:lnSpc>
              <a:buNone/>
            </a:pPr>
            <a:endParaRPr lang="ko-KR" altLang="en-US" dirty="0"/>
          </a:p>
        </p:txBody>
      </p:sp>
      <p:sp>
        <p:nvSpPr>
          <p:cNvPr id="22" name="텍스트 개체 틀 45"/>
          <p:cNvSpPr>
            <a:spLocks noGrp="1"/>
          </p:cNvSpPr>
          <p:nvPr>
            <p:ph type="body" sz="quarter" idx="19"/>
          </p:nvPr>
        </p:nvSpPr>
        <p:spPr>
          <a:xfrm>
            <a:off x="6636992" y="552375"/>
            <a:ext cx="2844000" cy="18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ko-KR" altLang="en-US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marL="391146" marR="0" lvl="0" indent="-391146" defTabSz="1043056" fontAlgn="auto">
              <a:lnSpc>
                <a:spcPct val="100000"/>
              </a:lnSpc>
              <a:spcAft>
                <a:spcPts val="0"/>
              </a:spcAft>
              <a:buClrTx/>
              <a:buSzTx/>
              <a:buNone/>
              <a:tabLst/>
            </a:pPr>
            <a:endParaRPr lang="ko-KR" altLang="en-US" dirty="0"/>
          </a:p>
        </p:txBody>
      </p:sp>
      <p:sp>
        <p:nvSpPr>
          <p:cNvPr id="23" name="텍스트 개체 틀 45"/>
          <p:cNvSpPr>
            <a:spLocks noGrp="1"/>
          </p:cNvSpPr>
          <p:nvPr>
            <p:ph type="body" sz="quarter" idx="20"/>
          </p:nvPr>
        </p:nvSpPr>
        <p:spPr>
          <a:xfrm>
            <a:off x="6632804" y="1906024"/>
            <a:ext cx="2844000" cy="18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ko-KR" altLang="en-US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marL="391146" marR="0" lvl="0" indent="-391146" defTabSz="1043056" fontAlgn="auto">
              <a:lnSpc>
                <a:spcPct val="100000"/>
              </a:lnSpc>
              <a:spcAft>
                <a:spcPts val="0"/>
              </a:spcAft>
              <a:buClrTx/>
              <a:buSzTx/>
              <a:buNone/>
              <a:tabLst/>
            </a:pPr>
            <a:endParaRPr lang="ko-KR" altLang="en-US" dirty="0"/>
          </a:p>
        </p:txBody>
      </p:sp>
      <p:sp>
        <p:nvSpPr>
          <p:cNvPr id="24" name="텍스트 개체 틀 45"/>
          <p:cNvSpPr>
            <a:spLocks noGrp="1"/>
          </p:cNvSpPr>
          <p:nvPr>
            <p:ph type="body" sz="quarter" idx="21"/>
          </p:nvPr>
        </p:nvSpPr>
        <p:spPr>
          <a:xfrm>
            <a:off x="6636996" y="2195161"/>
            <a:ext cx="2844000" cy="16092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lnSpc>
                <a:spcPct val="150000"/>
              </a:lnSpc>
              <a:def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pPr lvl="0">
              <a:lnSpc>
                <a:spcPts val="1700"/>
              </a:lnSpc>
              <a:buNone/>
            </a:pPr>
            <a:endParaRPr lang="ko-KR" altLang="en-US" dirty="0"/>
          </a:p>
        </p:txBody>
      </p:sp>
      <p:sp>
        <p:nvSpPr>
          <p:cNvPr id="26" name="텍스트 개체 틀 38"/>
          <p:cNvSpPr>
            <a:spLocks noGrp="1"/>
          </p:cNvSpPr>
          <p:nvPr>
            <p:ph type="body" sz="quarter" idx="24"/>
          </p:nvPr>
        </p:nvSpPr>
        <p:spPr>
          <a:xfrm>
            <a:off x="1273991" y="2439629"/>
            <a:ext cx="3960000" cy="1278092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1700"/>
              </a:lnSpc>
              <a:buNone/>
              <a:defRPr sz="90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pPr lvl="0"/>
            <a:endParaRPr lang="en-US" altLang="ko-KR" dirty="0"/>
          </a:p>
        </p:txBody>
      </p:sp>
      <p:grpSp>
        <p:nvGrpSpPr>
          <p:cNvPr id="27" name="그룹 26"/>
          <p:cNvGrpSpPr/>
          <p:nvPr userDrawn="1"/>
        </p:nvGrpSpPr>
        <p:grpSpPr>
          <a:xfrm>
            <a:off x="1275513" y="4624556"/>
            <a:ext cx="4896543" cy="966452"/>
            <a:chOff x="1260000" y="2580020"/>
            <a:chExt cx="5400000" cy="966452"/>
          </a:xfrm>
        </p:grpSpPr>
        <p:cxnSp>
          <p:nvCxnSpPr>
            <p:cNvPr id="28" name="직선 연결선 27"/>
            <p:cNvCxnSpPr/>
            <p:nvPr/>
          </p:nvCxnSpPr>
          <p:spPr>
            <a:xfrm>
              <a:off x="1260000" y="2580020"/>
              <a:ext cx="5400000" cy="0"/>
            </a:xfrm>
            <a:prstGeom prst="line">
              <a:avLst/>
            </a:prstGeom>
            <a:ln w="381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/>
            <p:cNvCxnSpPr/>
            <p:nvPr/>
          </p:nvCxnSpPr>
          <p:spPr>
            <a:xfrm>
              <a:off x="1260000" y="2821633"/>
              <a:ext cx="5400000" cy="0"/>
            </a:xfrm>
            <a:prstGeom prst="line">
              <a:avLst/>
            </a:prstGeom>
            <a:ln w="381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/>
            <p:cNvCxnSpPr/>
            <p:nvPr/>
          </p:nvCxnSpPr>
          <p:spPr>
            <a:xfrm>
              <a:off x="1260000" y="3063246"/>
              <a:ext cx="5400000" cy="0"/>
            </a:xfrm>
            <a:prstGeom prst="line">
              <a:avLst/>
            </a:prstGeom>
            <a:ln w="381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/>
            <p:cNvCxnSpPr/>
            <p:nvPr/>
          </p:nvCxnSpPr>
          <p:spPr>
            <a:xfrm>
              <a:off x="1260000" y="3304859"/>
              <a:ext cx="5400000" cy="0"/>
            </a:xfrm>
            <a:prstGeom prst="line">
              <a:avLst/>
            </a:prstGeom>
            <a:ln w="381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/>
            <p:cNvCxnSpPr/>
            <p:nvPr userDrawn="1"/>
          </p:nvCxnSpPr>
          <p:spPr>
            <a:xfrm>
              <a:off x="1260000" y="3546472"/>
              <a:ext cx="5400000" cy="0"/>
            </a:xfrm>
            <a:prstGeom prst="line">
              <a:avLst/>
            </a:prstGeom>
            <a:ln w="381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텍스트 개체 틀 38"/>
          <p:cNvSpPr>
            <a:spLocks noGrp="1"/>
          </p:cNvSpPr>
          <p:nvPr>
            <p:ph type="body" sz="quarter" idx="25"/>
          </p:nvPr>
        </p:nvSpPr>
        <p:spPr>
          <a:xfrm>
            <a:off x="1270750" y="4619341"/>
            <a:ext cx="3960000" cy="125862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1700"/>
              </a:lnSpc>
              <a:buNone/>
              <a:defRPr sz="90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pPr lvl="0"/>
            <a:endParaRPr lang="en-US" altLang="ko-KR" dirty="0"/>
          </a:p>
        </p:txBody>
      </p:sp>
      <p:cxnSp>
        <p:nvCxnSpPr>
          <p:cNvPr id="38" name="직선 연결선 37"/>
          <p:cNvCxnSpPr/>
          <p:nvPr userDrawn="1"/>
        </p:nvCxnSpPr>
        <p:spPr>
          <a:xfrm>
            <a:off x="6643227" y="4149769"/>
            <a:ext cx="2844000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텍스트 개체 틀 45"/>
          <p:cNvSpPr>
            <a:spLocks noGrp="1"/>
          </p:cNvSpPr>
          <p:nvPr>
            <p:ph type="body" sz="quarter" idx="27"/>
          </p:nvPr>
        </p:nvSpPr>
        <p:spPr>
          <a:xfrm>
            <a:off x="6632804" y="4206893"/>
            <a:ext cx="2844000" cy="18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ko-KR" altLang="en-US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marL="391146" marR="0" lvl="0" indent="-391146" defTabSz="1043056" fontAlgn="auto">
              <a:lnSpc>
                <a:spcPct val="100000"/>
              </a:lnSpc>
              <a:spcAft>
                <a:spcPts val="0"/>
              </a:spcAft>
              <a:buClrTx/>
              <a:buSzTx/>
              <a:buNone/>
              <a:tabLst/>
            </a:pPr>
            <a:endParaRPr lang="ko-KR" altLang="en-US" dirty="0"/>
          </a:p>
        </p:txBody>
      </p:sp>
      <p:sp>
        <p:nvSpPr>
          <p:cNvPr id="43" name="부제목 2"/>
          <p:cNvSpPr txBox="1">
            <a:spLocks/>
          </p:cNvSpPr>
          <p:nvPr userDrawn="1"/>
        </p:nvSpPr>
        <p:spPr>
          <a:xfrm>
            <a:off x="1279531" y="476672"/>
            <a:ext cx="4897335" cy="108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700" kern="1200">
                <a:solidFill>
                  <a:srgbClr val="00B0F0"/>
                </a:solidFill>
                <a:latin typeface="Segoe UI" pitchFamily="34" charset="0"/>
                <a:ea typeface="나눔고딕 ExtraBold" pitchFamily="50" charset="-127"/>
                <a:cs typeface="Segoe UI" pitchFamily="34" charset="0"/>
              </a:defRPr>
            </a:lvl1pPr>
            <a:lvl2pPr marL="521528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043056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564584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86112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0764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129168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650696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4172224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200"/>
              </a:lnSpc>
            </a:pP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8" name="텍스트 개체 틀 47"/>
          <p:cNvSpPr>
            <a:spLocks noGrp="1"/>
          </p:cNvSpPr>
          <p:nvPr>
            <p:ph type="body" sz="quarter" idx="30" hasCustomPrompt="1"/>
          </p:nvPr>
        </p:nvSpPr>
        <p:spPr>
          <a:xfrm>
            <a:off x="1265854" y="490424"/>
            <a:ext cx="5039941" cy="792163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lang="ko-KR" altLang="en-US" sz="28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</a:lstStyle>
          <a:p>
            <a:pPr lvl="0"/>
            <a:r>
              <a:rPr lang="ko-KR" altLang="en-US"/>
              <a:t>프로젝트명</a:t>
            </a:r>
          </a:p>
        </p:txBody>
      </p:sp>
      <p:cxnSp>
        <p:nvCxnSpPr>
          <p:cNvPr id="54" name="직선 연결선 53"/>
          <p:cNvCxnSpPr/>
          <p:nvPr userDrawn="1"/>
        </p:nvCxnSpPr>
        <p:spPr>
          <a:xfrm>
            <a:off x="6638464" y="476672"/>
            <a:ext cx="2844000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텍스트 개체 틀 25"/>
          <p:cNvSpPr txBox="1">
            <a:spLocks/>
          </p:cNvSpPr>
          <p:nvPr userDrawn="1"/>
        </p:nvSpPr>
        <p:spPr>
          <a:xfrm>
            <a:off x="6643227" y="4523541"/>
            <a:ext cx="614029" cy="214650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lang="ko-KR" altLang="en-US" sz="900" kern="1200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dist">
              <a:lnSpc>
                <a:spcPct val="150000"/>
              </a:lnSpc>
              <a:buNone/>
            </a:pPr>
            <a:r>
              <a:rPr lang="ko-KR" altLang="en-US" b="1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회사명</a:t>
            </a:r>
            <a:endParaRPr lang="en-US" altLang="ko-KR" b="1">
              <a:solidFill>
                <a:schemeClr val="tx1">
                  <a:lumMod val="65000"/>
                  <a:lumOff val="3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lvl="0" indent="0" algn="dist">
              <a:lnSpc>
                <a:spcPct val="150000"/>
              </a:lnSpc>
              <a:buNone/>
            </a:pPr>
            <a:r>
              <a:rPr lang="ko-KR" altLang="en-US" b="1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대표자</a:t>
            </a:r>
            <a:endParaRPr lang="en-US" altLang="ko-KR" b="1">
              <a:solidFill>
                <a:schemeClr val="tx1">
                  <a:lumMod val="65000"/>
                  <a:lumOff val="3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lvl="0" indent="0" algn="dist">
              <a:lnSpc>
                <a:spcPct val="150000"/>
              </a:lnSpc>
              <a:buNone/>
            </a:pPr>
            <a:r>
              <a:rPr lang="ko-KR" altLang="en-US" b="1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업태업종</a:t>
            </a:r>
            <a:endParaRPr lang="en-US" altLang="ko-KR" b="1">
              <a:solidFill>
                <a:schemeClr val="tx1">
                  <a:lumMod val="65000"/>
                  <a:lumOff val="3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lvl="0" indent="0" algn="dist">
              <a:lnSpc>
                <a:spcPct val="150000"/>
              </a:lnSpc>
              <a:buNone/>
            </a:pPr>
            <a:r>
              <a:rPr lang="ko-KR" altLang="en-US" b="1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사업장</a:t>
            </a:r>
            <a:endParaRPr lang="en-US" altLang="ko-KR" b="1">
              <a:solidFill>
                <a:schemeClr val="tx1">
                  <a:lumMod val="65000"/>
                  <a:lumOff val="3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lvl="0" indent="0" algn="dist">
              <a:lnSpc>
                <a:spcPct val="150000"/>
              </a:lnSpc>
              <a:buNone/>
            </a:pPr>
            <a:endParaRPr lang="en-US" altLang="ko-KR" b="1">
              <a:solidFill>
                <a:schemeClr val="tx1">
                  <a:lumMod val="65000"/>
                  <a:lumOff val="3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lvl="0" indent="0" algn="dist">
              <a:lnSpc>
                <a:spcPct val="150000"/>
              </a:lnSpc>
              <a:buNone/>
            </a:pPr>
            <a:r>
              <a:rPr lang="ko-KR" altLang="en-US" b="1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연락처</a:t>
            </a:r>
            <a:endParaRPr lang="en-US" altLang="ko-KR" b="1">
              <a:solidFill>
                <a:schemeClr val="tx1">
                  <a:lumMod val="65000"/>
                  <a:lumOff val="3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lvl="0" indent="0" algn="dist">
              <a:lnSpc>
                <a:spcPct val="150000"/>
              </a:lnSpc>
              <a:buNone/>
            </a:pPr>
            <a:r>
              <a:rPr lang="ko-KR" altLang="en-US" b="1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이메일</a:t>
            </a:r>
            <a:endParaRPr lang="en-US" altLang="ko-KR" b="1">
              <a:solidFill>
                <a:schemeClr val="tx1">
                  <a:lumMod val="65000"/>
                  <a:lumOff val="3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lvl="0" indent="0" algn="dist">
              <a:lnSpc>
                <a:spcPct val="150000"/>
              </a:lnSpc>
              <a:buNone/>
            </a:pPr>
            <a:r>
              <a:rPr lang="ko-KR" altLang="en-US" b="1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홈페이지</a:t>
            </a:r>
            <a:endParaRPr lang="en-US" altLang="ko-KR" b="1">
              <a:solidFill>
                <a:schemeClr val="tx1">
                  <a:lumMod val="65000"/>
                  <a:lumOff val="3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523529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빈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슬라이드 번호 개체 틀 13"/>
          <p:cNvSpPr txBox="1">
            <a:spLocks/>
          </p:cNvSpPr>
          <p:nvPr userDrawn="1"/>
        </p:nvSpPr>
        <p:spPr>
          <a:xfrm>
            <a:off x="9410000" y="6597932"/>
            <a:ext cx="439544" cy="215444"/>
          </a:xfrm>
          <a:prstGeom prst="rect">
            <a:avLst/>
          </a:prstGeom>
          <a:noFill/>
        </p:spPr>
        <p:txBody>
          <a:bodyPr vert="horz" wrap="none" lIns="91440" tIns="45720" rIns="91440" bIns="45720" rtlCol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defRPr kumimoji="1" lang="ko-KR" altLang="en-US" sz="800" kern="1200" baseline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Yoon 윤고딕 520_TT" pitchFamily="18" charset="-127"/>
                <a:ea typeface="Yoon 윤고딕 520_TT" pitchFamily="18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B110A8B2-0428-441F-AB0A-5DA445CBEF76}" type="slidenum"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ko-KR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직사각형 4"/>
          <p:cNvSpPr/>
          <p:nvPr userDrawn="1"/>
        </p:nvSpPr>
        <p:spPr>
          <a:xfrm>
            <a:off x="314363" y="2802255"/>
            <a:ext cx="1943417" cy="6632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b="1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END PAGE</a:t>
            </a:r>
          </a:p>
        </p:txBody>
      </p:sp>
      <p:cxnSp>
        <p:nvCxnSpPr>
          <p:cNvPr id="6" name="직선 연결선 5"/>
          <p:cNvCxnSpPr/>
          <p:nvPr userDrawn="1"/>
        </p:nvCxnSpPr>
        <p:spPr>
          <a:xfrm>
            <a:off x="417782" y="3658362"/>
            <a:ext cx="970059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51128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238250" y="1122363"/>
            <a:ext cx="7429500" cy="2387600"/>
          </a:xfrm>
        </p:spPr>
        <p:txBody>
          <a:bodyPr anchor="b"/>
          <a:lstStyle>
            <a:lvl1pPr algn="ctr">
              <a:defRPr sz="4875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1950"/>
            </a:lvl1pPr>
            <a:lvl2pPr marL="371475" indent="0" algn="ctr">
              <a:buNone/>
              <a:defRPr sz="1625"/>
            </a:lvl2pPr>
            <a:lvl3pPr marL="742950" indent="0" algn="ctr">
              <a:buNone/>
              <a:defRPr sz="1463"/>
            </a:lvl3pPr>
            <a:lvl4pPr marL="1114425" indent="0" algn="ctr">
              <a:buNone/>
              <a:defRPr sz="1300"/>
            </a:lvl4pPr>
            <a:lvl5pPr marL="1485900" indent="0" algn="ctr">
              <a:buNone/>
              <a:defRPr sz="1300"/>
            </a:lvl5pPr>
            <a:lvl6pPr marL="1857375" indent="0" algn="ctr">
              <a:buNone/>
              <a:defRPr sz="1300"/>
            </a:lvl6pPr>
            <a:lvl7pPr marL="2228850" indent="0" algn="ctr">
              <a:buNone/>
              <a:defRPr sz="1300"/>
            </a:lvl7pPr>
            <a:lvl8pPr marL="2600325" indent="0" algn="ctr">
              <a:buNone/>
              <a:defRPr sz="1300"/>
            </a:lvl8pPr>
            <a:lvl9pPr marL="2971800" indent="0" algn="ctr">
              <a:buNone/>
              <a:defRPr sz="13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BCE72-3907-4568-B591-7F7A415D7DC9}" type="datetimeFigureOut">
              <a:rPr lang="ko-KR" altLang="en-US" smtClean="0"/>
              <a:t>2016-12-12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8DF9A-1FE4-4139-9D1C-F1056E00FB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22830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600203"/>
            <a:ext cx="89154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95300" y="6356353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fld id="{73E4C2FD-4816-425E-AD59-25C88C184F10}" type="datetime1">
              <a:rPr lang="ko-KR" altLang="en-US" smtClean="0"/>
              <a:pPr/>
              <a:t>2016-12-12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384550" y="6356353"/>
            <a:ext cx="313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099300" y="6356353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fld id="{9AF2205E-194E-46BF-BDF3-FC3F3D30D89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44062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5" r:id="rId2"/>
    <p:sldLayoutId id="2147483660" r:id="rId3"/>
    <p:sldLayoutId id="2147483661" r:id="rId4"/>
    <p:sldLayoutId id="2147483659" r:id="rId5"/>
    <p:sldLayoutId id="2147483658" r:id="rId6"/>
    <p:sldLayoutId id="2147483662" r:id="rId7"/>
    <p:sldLayoutId id="2147483663" r:id="rId8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나눔고딕" panose="020D0604000000000000" pitchFamily="50" charset="-127"/>
          <a:ea typeface="나눔고딕" panose="020D0604000000000000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나눔고딕" panose="020D0604000000000000" pitchFamily="50" charset="-127"/>
          <a:ea typeface="나눔고딕" panose="020D0604000000000000" pitchFamily="50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나눔고딕" panose="020D0604000000000000" pitchFamily="50" charset="-127"/>
          <a:ea typeface="나눔고딕" panose="020D0604000000000000" pitchFamily="50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나눔고딕" panose="020D0604000000000000" pitchFamily="50" charset="-127"/>
          <a:ea typeface="나눔고딕" panose="020D0604000000000000" pitchFamily="50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나눔고딕" panose="020D0604000000000000" pitchFamily="50" charset="-127"/>
          <a:ea typeface="나눔고딕" panose="020D0604000000000000" pitchFamily="50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나눔고딕" panose="020D0604000000000000" pitchFamily="50" charset="-127"/>
          <a:ea typeface="나눔고딕" panose="020D0604000000000000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://vyu.creatorlink.net/" TargetMode="Externa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microsoft.com/office/2007/relationships/hdphoto" Target="../media/hdphoto6.wdp"/><Relationship Id="rId3" Type="http://schemas.microsoft.com/office/2007/relationships/hdphoto" Target="../media/hdphoto1.wdp"/><Relationship Id="rId7" Type="http://schemas.microsoft.com/office/2007/relationships/hdphoto" Target="../media/hdphoto3.wdp"/><Relationship Id="rId12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11" Type="http://schemas.microsoft.com/office/2007/relationships/hdphoto" Target="../media/hdphoto5.wdp"/><Relationship Id="rId5" Type="http://schemas.microsoft.com/office/2007/relationships/hdphoto" Target="../media/hdphoto2.wdp"/><Relationship Id="rId10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microsoft.com/office/2007/relationships/hdphoto" Target="../media/hdphoto4.wdp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Relationship Id="rId9" Type="http://schemas.openxmlformats.org/officeDocument/2006/relationships/image" Target="../media/image63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56.png"/><Relationship Id="rId7" Type="http://schemas.openxmlformats.org/officeDocument/2006/relationships/image" Target="../media/image66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2.png"/><Relationship Id="rId5" Type="http://schemas.openxmlformats.org/officeDocument/2006/relationships/image" Target="../media/image65.png"/><Relationship Id="rId4" Type="http://schemas.openxmlformats.org/officeDocument/2006/relationships/image" Target="../media/image57.png"/><Relationship Id="rId9" Type="http://schemas.openxmlformats.org/officeDocument/2006/relationships/image" Target="../media/image6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69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2.png"/><Relationship Id="rId5" Type="http://schemas.openxmlformats.org/officeDocument/2006/relationships/image" Target="../media/image65.png"/><Relationship Id="rId4" Type="http://schemas.openxmlformats.org/officeDocument/2006/relationships/image" Target="../media/image5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9.png"/><Relationship Id="rId4" Type="http://schemas.openxmlformats.org/officeDocument/2006/relationships/image" Target="../media/image78.jp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6.jpe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emf"/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8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8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emf"/><Relationship Id="rId1" Type="http://schemas.openxmlformats.org/officeDocument/2006/relationships/slideLayout" Target="../slideLayouts/slideLayout8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8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jpeg"/><Relationship Id="rId7" Type="http://schemas.openxmlformats.org/officeDocument/2006/relationships/image" Target="../media/image15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목적</a:t>
            </a:r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문서 목적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8"/>
          </p:nvPr>
        </p:nvSpPr>
        <p:spPr>
          <a:xfrm>
            <a:off x="6632746" y="830166"/>
            <a:ext cx="2844000" cy="942650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2016.10.11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~ 2016.11.06 Ver.1 (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중간고사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~ 2016.12.12 Ver.2 (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기말고사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</a:p>
          <a:p>
            <a:pPr marL="0" indent="0">
              <a:lnSpc>
                <a:spcPct val="150000"/>
              </a:lnSpc>
              <a:buNone/>
            </a:pP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9"/>
          </p:nvPr>
        </p:nvSpPr>
        <p:spPr/>
        <p:txBody>
          <a:bodyPr vert="horz" lIns="0" tIns="0" rIns="0" bIns="0" rtlCol="0">
            <a:noAutofit/>
          </a:bodyPr>
          <a:lstStyle/>
          <a:p>
            <a:pPr marL="0" indent="0">
              <a:buNone/>
            </a:pPr>
            <a:r>
              <a:rPr lang="ko-KR" altLang="en-US" sz="900" b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일정</a:t>
            </a:r>
            <a:r>
              <a:rPr lang="en-US" altLang="ko-KR" b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b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및 버전정보</a:t>
            </a:r>
            <a:r>
              <a:rPr lang="en-US" altLang="ko-KR" sz="900" b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9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" name="텍스트 개체 틀 13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참여자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" name="텍스트 개체 틀 17"/>
          <p:cNvSpPr>
            <a:spLocks noGrp="1"/>
          </p:cNvSpPr>
          <p:nvPr>
            <p:ph type="body" sz="quarter" idx="21"/>
          </p:nvPr>
        </p:nvSpPr>
        <p:spPr>
          <a:xfrm>
            <a:off x="6632746" y="2272045"/>
            <a:ext cx="2844000" cy="987628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Name                :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윤병헌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Department        : Computer Science</a:t>
            </a:r>
          </a:p>
          <a:p>
            <a:pPr marL="0" indent="0">
              <a:buNone/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Student Number  : 201533797</a:t>
            </a:r>
          </a:p>
          <a:p>
            <a:pPr marL="0" indent="0">
              <a:lnSpc>
                <a:spcPct val="150000"/>
              </a:lnSpc>
              <a:buNone/>
            </a:pP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3" name="내용 개체 틀 22"/>
          <p:cNvSpPr>
            <a:spLocks noGrp="1"/>
          </p:cNvSpPr>
          <p:nvPr>
            <p:ph type="body" sz="quarter" idx="24"/>
          </p:nvPr>
        </p:nvSpPr>
        <p:spPr>
          <a:xfrm>
            <a:off x="1301548" y="2437599"/>
            <a:ext cx="4968552" cy="1278092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시스템 분석과 설계를 이해하고 실습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하는 것이 주 목적입니다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Google Play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에서 건강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/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운동에 관한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Application(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이하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‘App’)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들을 사용해보고 하나를 선정한 후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</a:t>
            </a:r>
          </a:p>
          <a:p>
            <a:r>
              <a:rPr lang="ko-KR" altLang="en-US" dirty="0" err="1">
                <a:solidFill>
                  <a:srgbClr val="FF0000"/>
                </a:solidFill>
              </a:rPr>
              <a:t>리버스</a:t>
            </a:r>
            <a:r>
              <a:rPr lang="ko-KR" altLang="en-US" dirty="0">
                <a:solidFill>
                  <a:srgbClr val="FF0000"/>
                </a:solidFill>
              </a:rPr>
              <a:t> 엔지니어링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을 합니다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자료흐름도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(DFD),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플로우 차트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(FD),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정보구조도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메뉴구조도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등을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Mockup-Tool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을 이용해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표현해보고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문제점과 개선사항을 고려해보는 사고를 기릅니다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궁극적인 지향 목표는 전문가와의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Communication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이 가능한 정도입니다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</p:txBody>
      </p:sp>
      <p:sp>
        <p:nvSpPr>
          <p:cNvPr id="24" name="텍스트 개체 틀 23"/>
          <p:cNvSpPr>
            <a:spLocks noGrp="1"/>
          </p:cNvSpPr>
          <p:nvPr>
            <p:ph type="body" sz="quarter" idx="25"/>
          </p:nvPr>
        </p:nvSpPr>
        <p:spPr>
          <a:xfrm>
            <a:off x="1270750" y="4619341"/>
            <a:ext cx="4906386" cy="1258620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이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PPT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는 프로젝트의 과정과 결과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및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(App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의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문제점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개선사항 등을 표현하기 위한 것입니다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Q&amp;A ,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프로젝트로 선정한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App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의 선정 이유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다른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App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들과의 비교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자료 흐름도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플로우 차트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</a:t>
            </a:r>
          </a:p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정보모델링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정보구조도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메뉴구조도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문제점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개선 사항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Mockup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도구들의 비교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결론 등이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포함되어 있습니다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5" name="텍스트 개체 틀 24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기업정보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( App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정보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7" name="텍스트 개체 틀 26"/>
          <p:cNvSpPr>
            <a:spLocks noGrp="1"/>
          </p:cNvSpPr>
          <p:nvPr>
            <p:ph type="body" sz="quarter" idx="30"/>
          </p:nvPr>
        </p:nvSpPr>
        <p:spPr>
          <a:xfrm>
            <a:off x="1265854" y="490424"/>
            <a:ext cx="5039941" cy="1282392"/>
          </a:xfrm>
        </p:spPr>
        <p:txBody>
          <a:bodyPr/>
          <a:lstStyle/>
          <a:p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[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헬스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]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en-US" altLang="ko-KR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건강 관리 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Application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텍스트 개체 틀 23"/>
          <p:cNvSpPr txBox="1">
            <a:spLocks/>
          </p:cNvSpPr>
          <p:nvPr/>
        </p:nvSpPr>
        <p:spPr>
          <a:xfrm>
            <a:off x="7401272" y="4491641"/>
            <a:ext cx="2376264" cy="102559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342900" indent="-342900" algn="l" defTabSz="914400" rtl="0" eaLnBrk="1" latinLnBrk="1" hangingPunct="1">
              <a:lnSpc>
                <a:spcPts val="1700"/>
              </a:lnSpc>
              <a:spcBef>
                <a:spcPct val="20000"/>
              </a:spcBef>
              <a:buFont typeface="Arial" pitchFamily="34" charset="0"/>
              <a:buNone/>
              <a:defRPr sz="900" kern="120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ea typeface="나눔고딕" panose="020D0604000000000000"/>
              </a:rPr>
              <a:t>Samsung Electronics Co., Ltd</a:t>
            </a:r>
          </a:p>
          <a:p>
            <a:r>
              <a:rPr lang="ko-KR" altLang="en-US" dirty="0">
                <a:ea typeface="나눔고딕" panose="020D0604000000000000"/>
              </a:rPr>
              <a:t>권오현</a:t>
            </a:r>
          </a:p>
          <a:p>
            <a:r>
              <a:rPr lang="en-US" altLang="ko-KR" dirty="0">
                <a:ea typeface="나눔고딕" panose="020D0604000000000000"/>
              </a:rPr>
              <a:t>Consumer Electronics, Device Solutions </a:t>
            </a:r>
            <a:r>
              <a:rPr lang="ko-KR" altLang="en-US" dirty="0">
                <a:ea typeface="나눔고딕" panose="020D0604000000000000"/>
              </a:rPr>
              <a:t>등</a:t>
            </a:r>
            <a:endParaRPr lang="en-US" altLang="ko-KR" dirty="0">
              <a:ea typeface="나눔고딕" panose="020D0604000000000000"/>
            </a:endParaRPr>
          </a:p>
          <a:p>
            <a:r>
              <a:rPr lang="ko-KR" altLang="en-US" dirty="0">
                <a:ea typeface="나눔고딕" panose="020D0604000000000000"/>
              </a:rPr>
              <a:t>경기도 수원시 </a:t>
            </a:r>
            <a:r>
              <a:rPr lang="ko-KR" altLang="en-US" dirty="0" err="1">
                <a:ea typeface="나눔고딕" panose="020D0604000000000000"/>
              </a:rPr>
              <a:t>영통구</a:t>
            </a:r>
            <a:r>
              <a:rPr lang="ko-KR" altLang="en-US" dirty="0">
                <a:ea typeface="나눔고딕" panose="020D0604000000000000"/>
              </a:rPr>
              <a:t> </a:t>
            </a:r>
            <a:r>
              <a:rPr lang="ko-KR" altLang="en-US" dirty="0" err="1">
                <a:ea typeface="나눔고딕" panose="020D0604000000000000"/>
              </a:rPr>
              <a:t>삼성로</a:t>
            </a:r>
            <a:r>
              <a:rPr lang="ko-KR" altLang="en-US" dirty="0">
                <a:ea typeface="나눔고딕" panose="020D0604000000000000"/>
              </a:rPr>
              <a:t> </a:t>
            </a:r>
            <a:r>
              <a:rPr lang="en-US" altLang="ko-KR" dirty="0">
                <a:ea typeface="나눔고딕" panose="020D0604000000000000"/>
              </a:rPr>
              <a:t>129(</a:t>
            </a:r>
            <a:r>
              <a:rPr lang="ko-KR" altLang="en-US" dirty="0" err="1">
                <a:ea typeface="나눔고딕" panose="020D0604000000000000"/>
              </a:rPr>
              <a:t>매탄동</a:t>
            </a:r>
            <a:r>
              <a:rPr lang="en-US" altLang="ko-KR" dirty="0">
                <a:ea typeface="나눔고딕" panose="020D0604000000000000"/>
              </a:rPr>
              <a:t>)</a:t>
            </a:r>
          </a:p>
          <a:p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텍스트 개체 틀 23"/>
          <p:cNvSpPr txBox="1">
            <a:spLocks/>
          </p:cNvSpPr>
          <p:nvPr/>
        </p:nvSpPr>
        <p:spPr>
          <a:xfrm>
            <a:off x="7401272" y="5667462"/>
            <a:ext cx="1879473" cy="70994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342900" indent="-342900" algn="l" defTabSz="914400" rtl="0" eaLnBrk="1" latinLnBrk="1" hangingPunct="1">
              <a:lnSpc>
                <a:spcPts val="1700"/>
              </a:lnSpc>
              <a:spcBef>
                <a:spcPct val="20000"/>
              </a:spcBef>
              <a:buFont typeface="Arial" pitchFamily="34" charset="0"/>
              <a:buNone/>
              <a:defRPr sz="900" kern="120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ea typeface="나눔고딕" panose="020D0604000000000000"/>
              </a:rPr>
              <a:t>+82-1588-3366</a:t>
            </a:r>
          </a:p>
          <a:p>
            <a:r>
              <a:rPr lang="en-US" altLang="ko-KR" dirty="0">
                <a:ea typeface="나눔고딕" panose="020D0604000000000000"/>
              </a:rPr>
              <a:t>shealth.info@Samsung.com</a:t>
            </a:r>
          </a:p>
          <a:p>
            <a:r>
              <a:rPr lang="en-US" altLang="ko-KR" dirty="0">
                <a:ea typeface="나눔고딕" panose="020D0604000000000000"/>
              </a:rPr>
              <a:t>www.samsung.com</a:t>
            </a:r>
          </a:p>
          <a:p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208584" y="5841683"/>
            <a:ext cx="3672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rgbClr val="00B050"/>
                </a:solidFill>
              </a:rPr>
              <a:t>포트폴리오 </a:t>
            </a:r>
            <a:r>
              <a:rPr lang="en-US" altLang="ko-KR" sz="1100" dirty="0">
                <a:solidFill>
                  <a:srgbClr val="00B050"/>
                </a:solidFill>
              </a:rPr>
              <a:t>Page Link : </a:t>
            </a:r>
            <a:r>
              <a:rPr lang="en-US" altLang="ko-KR" sz="1100" dirty="0">
                <a:solidFill>
                  <a:srgbClr val="00B050"/>
                </a:solidFill>
                <a:hlinkClick r:id="rId2"/>
              </a:rPr>
              <a:t>http://vyu.creatorlink.net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2351511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ko-KR" altLang="en-US" dirty="0"/>
              <a:t>비교 </a:t>
            </a:r>
            <a:r>
              <a:rPr lang="en-US" altLang="ko-KR" dirty="0"/>
              <a:t>App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endParaRPr lang="ko-KR" altLang="en-US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4768" y="1391859"/>
            <a:ext cx="2520280" cy="4480497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488" y="1391859"/>
            <a:ext cx="2520280" cy="4480497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959438" y="6021288"/>
            <a:ext cx="3810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</a:t>
            </a:r>
            <a:r>
              <a:rPr lang="ko-KR" altLang="en-US" dirty="0"/>
              <a:t>헬스와 </a:t>
            </a:r>
            <a:r>
              <a:rPr lang="ko-KR" altLang="en-US" dirty="0" err="1">
                <a:solidFill>
                  <a:srgbClr val="FF0000"/>
                </a:solidFill>
              </a:rPr>
              <a:t>런데이</a:t>
            </a:r>
            <a:r>
              <a:rPr lang="en-US" altLang="ko-KR" dirty="0">
                <a:solidFill>
                  <a:srgbClr val="FF0000"/>
                </a:solidFill>
              </a:rPr>
              <a:t>(</a:t>
            </a:r>
            <a:r>
              <a:rPr lang="en-US" altLang="ko-KR" dirty="0" err="1">
                <a:solidFill>
                  <a:srgbClr val="FF0000"/>
                </a:solidFill>
              </a:rPr>
              <a:t>RunDay</a:t>
            </a:r>
            <a:r>
              <a:rPr lang="en-US" altLang="ko-KR" dirty="0">
                <a:solidFill>
                  <a:srgbClr val="FF0000"/>
                </a:solidFill>
              </a:rPr>
              <a:t>) </a:t>
            </a:r>
            <a:r>
              <a:rPr lang="ko-KR" altLang="en-US" dirty="0"/>
              <a:t>와의 비교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488924" y="2450108"/>
            <a:ext cx="428675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○ </a:t>
            </a:r>
            <a:r>
              <a:rPr lang="ko-KR" altLang="en-US" dirty="0">
                <a:solidFill>
                  <a:srgbClr val="FF0000"/>
                </a:solidFill>
              </a:rPr>
              <a:t>구글 플레이 </a:t>
            </a:r>
            <a:r>
              <a:rPr lang="ko-KR" altLang="en-US" dirty="0" err="1">
                <a:solidFill>
                  <a:srgbClr val="FF0000"/>
                </a:solidFill>
              </a:rPr>
              <a:t>게임즈가</a:t>
            </a:r>
            <a:r>
              <a:rPr lang="ko-KR" altLang="en-US" dirty="0">
                <a:solidFill>
                  <a:srgbClr val="FF0000"/>
                </a:solidFill>
              </a:rPr>
              <a:t> 연동</a:t>
            </a:r>
            <a:r>
              <a:rPr lang="ko-KR" altLang="en-US" dirty="0"/>
              <a:t>되어 있어</a:t>
            </a:r>
            <a:endParaRPr lang="en-US" altLang="ko-KR" dirty="0"/>
          </a:p>
          <a:p>
            <a:r>
              <a:rPr lang="en-US" altLang="ko-KR" dirty="0"/>
              <a:t>    </a:t>
            </a:r>
            <a:r>
              <a:rPr lang="ko-KR" altLang="en-US" dirty="0"/>
              <a:t>업적</a:t>
            </a:r>
            <a:r>
              <a:rPr lang="en-US" altLang="ko-KR" dirty="0"/>
              <a:t>, </a:t>
            </a:r>
            <a:r>
              <a:rPr lang="ko-KR" altLang="en-US" dirty="0"/>
              <a:t>리더보드 시스템이 있습니다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   </a:t>
            </a:r>
            <a:r>
              <a:rPr lang="ko-KR" altLang="en-US" dirty="0"/>
              <a:t>사용자의 흥미 유발이 가능합니다</a:t>
            </a:r>
            <a:r>
              <a:rPr lang="en-US" altLang="ko-KR" dirty="0"/>
              <a:t>.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488924" y="2001614"/>
            <a:ext cx="41376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○ 컨디션에 따라 </a:t>
            </a:r>
            <a:r>
              <a:rPr lang="ko-KR" altLang="en-US" dirty="0">
                <a:solidFill>
                  <a:srgbClr val="FF0000"/>
                </a:solidFill>
              </a:rPr>
              <a:t>운동 레벨 조정 가능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488925" y="4414169"/>
            <a:ext cx="4204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○ 기록을 보여주는 </a:t>
            </a:r>
            <a:r>
              <a:rPr lang="ko-KR" altLang="en-US" dirty="0">
                <a:solidFill>
                  <a:srgbClr val="0070C0"/>
                </a:solidFill>
              </a:rPr>
              <a:t>그래프가 없습니다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488925" y="4827009"/>
            <a:ext cx="4161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○ 할 수 있는 </a:t>
            </a:r>
            <a:r>
              <a:rPr lang="ko-KR" altLang="en-US" dirty="0">
                <a:solidFill>
                  <a:srgbClr val="0070C0"/>
                </a:solidFill>
              </a:rPr>
              <a:t>운동이 제한적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en-US" altLang="ko-KR" dirty="0" err="1">
                <a:solidFill>
                  <a:srgbClr val="0070C0"/>
                </a:solidFill>
              </a:rPr>
              <a:t>Run</a:t>
            </a:r>
            <a:r>
              <a:rPr lang="en-US" altLang="ko-KR" dirty="0" err="1"/>
              <a:t>Day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7072134" y="1381346"/>
            <a:ext cx="950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[ </a:t>
            </a:r>
            <a:r>
              <a:rPr lang="ko-KR" altLang="en-US" dirty="0">
                <a:solidFill>
                  <a:srgbClr val="FF0000"/>
                </a:solidFill>
              </a:rPr>
              <a:t>장점 </a:t>
            </a:r>
            <a:r>
              <a:rPr lang="en-US" altLang="ko-KR" dirty="0">
                <a:solidFill>
                  <a:srgbClr val="FF0000"/>
                </a:solidFill>
              </a:rPr>
              <a:t>]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070137" y="3933384"/>
            <a:ext cx="950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3D5FAC"/>
                </a:solidFill>
              </a:rPr>
              <a:t>[ </a:t>
            </a:r>
            <a:r>
              <a:rPr lang="ko-KR" altLang="en-US" dirty="0">
                <a:solidFill>
                  <a:srgbClr val="3D5FAC"/>
                </a:solidFill>
              </a:rPr>
              <a:t>단점 </a:t>
            </a:r>
            <a:r>
              <a:rPr lang="en-US" altLang="ko-KR" dirty="0">
                <a:solidFill>
                  <a:srgbClr val="3D5FAC"/>
                </a:solidFill>
              </a:rPr>
              <a:t>]</a:t>
            </a:r>
            <a:endParaRPr lang="ko-KR" altLang="en-US" dirty="0">
              <a:solidFill>
                <a:srgbClr val="3D5FAC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488924" y="3407380"/>
            <a:ext cx="3034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○ 운동 진행 시 </a:t>
            </a:r>
            <a:r>
              <a:rPr lang="ko-KR" altLang="en-US" dirty="0">
                <a:solidFill>
                  <a:srgbClr val="FF0000"/>
                </a:solidFill>
              </a:rPr>
              <a:t>음악 지원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488924" y="5249163"/>
            <a:ext cx="41376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○ 기능을 위해 </a:t>
            </a:r>
            <a:r>
              <a:rPr lang="ko-KR" altLang="en-US" dirty="0">
                <a:solidFill>
                  <a:srgbClr val="0070C0"/>
                </a:solidFill>
              </a:rPr>
              <a:t>많은 추가 데이터 요구</a:t>
            </a:r>
          </a:p>
        </p:txBody>
      </p:sp>
      <p:sp>
        <p:nvSpPr>
          <p:cNvPr id="29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1372487" y="116632"/>
            <a:ext cx="4434915" cy="288032"/>
          </a:xfrm>
        </p:spPr>
        <p:txBody>
          <a:bodyPr/>
          <a:lstStyle/>
          <a:p>
            <a:r>
              <a:rPr lang="en-US" altLang="ko-KR" dirty="0"/>
              <a:t>‘S</a:t>
            </a:r>
            <a:r>
              <a:rPr lang="ko-KR" altLang="en-US" dirty="0"/>
              <a:t>헬스</a:t>
            </a:r>
            <a:r>
              <a:rPr lang="en-US" altLang="ko-KR" dirty="0"/>
              <a:t>’ App</a:t>
            </a:r>
            <a:r>
              <a:rPr lang="ko-KR" altLang="en-US" dirty="0"/>
              <a:t>의 </a:t>
            </a:r>
            <a:r>
              <a:rPr lang="en-US" altLang="ko-KR" dirty="0"/>
              <a:t>Reverse-engineering</a:t>
            </a:r>
            <a:endParaRPr lang="ko-KR" altLang="en-US" dirty="0"/>
          </a:p>
        </p:txBody>
      </p:sp>
      <p:sp>
        <p:nvSpPr>
          <p:cNvPr id="30" name="텍스트 개체 틀 4"/>
          <p:cNvSpPr>
            <a:spLocks noGrp="1"/>
          </p:cNvSpPr>
          <p:nvPr>
            <p:ph type="body" sz="quarter" idx="16"/>
          </p:nvPr>
        </p:nvSpPr>
        <p:spPr>
          <a:xfrm>
            <a:off x="7296362" y="376089"/>
            <a:ext cx="2492803" cy="288032"/>
          </a:xfrm>
        </p:spPr>
        <p:txBody>
          <a:bodyPr/>
          <a:lstStyle/>
          <a:p>
            <a:r>
              <a:rPr lang="ko-KR" altLang="en-US" dirty="0"/>
              <a:t>윤병헌</a:t>
            </a:r>
          </a:p>
        </p:txBody>
      </p:sp>
      <p:sp>
        <p:nvSpPr>
          <p:cNvPr id="19" name="텍스트 개체 틀 4"/>
          <p:cNvSpPr>
            <a:spLocks noGrp="1"/>
          </p:cNvSpPr>
          <p:nvPr>
            <p:ph type="body" sz="quarter" idx="16"/>
          </p:nvPr>
        </p:nvSpPr>
        <p:spPr>
          <a:xfrm>
            <a:off x="1371650" y="376089"/>
            <a:ext cx="2492803" cy="288032"/>
          </a:xfrm>
        </p:spPr>
        <p:txBody>
          <a:bodyPr/>
          <a:lstStyle/>
          <a:p>
            <a:r>
              <a:rPr lang="ko-KR" altLang="en-US" dirty="0" err="1"/>
              <a:t>런데이</a:t>
            </a:r>
            <a:r>
              <a:rPr lang="en-US" altLang="ko-KR" dirty="0"/>
              <a:t>(</a:t>
            </a:r>
            <a:r>
              <a:rPr lang="en-US" altLang="ko-KR" dirty="0" err="1"/>
              <a:t>RunDay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228571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ko-KR" altLang="en-US" dirty="0"/>
              <a:t>비교 </a:t>
            </a:r>
            <a:r>
              <a:rPr lang="en-US" altLang="ko-KR" dirty="0"/>
              <a:t>App 2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992560" y="6021288"/>
            <a:ext cx="3637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</a:t>
            </a:r>
            <a:r>
              <a:rPr lang="ko-KR" altLang="en-US" dirty="0"/>
              <a:t>헬스와 </a:t>
            </a:r>
            <a:r>
              <a:rPr lang="ko-KR" altLang="en-US" dirty="0">
                <a:solidFill>
                  <a:srgbClr val="FF0000"/>
                </a:solidFill>
              </a:rPr>
              <a:t>다신 트레이너 </a:t>
            </a:r>
            <a:r>
              <a:rPr lang="ko-KR" altLang="en-US" dirty="0"/>
              <a:t>와의 비교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494830" y="2410398"/>
            <a:ext cx="4338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○ </a:t>
            </a:r>
            <a:r>
              <a:rPr lang="ko-KR" altLang="en-US" dirty="0" err="1"/>
              <a:t>뱃지를</a:t>
            </a:r>
            <a:r>
              <a:rPr lang="ko-KR" altLang="en-US" dirty="0"/>
              <a:t> 통한 </a:t>
            </a:r>
            <a:r>
              <a:rPr lang="ko-KR" altLang="en-US" dirty="0">
                <a:solidFill>
                  <a:srgbClr val="FF0000"/>
                </a:solidFill>
              </a:rPr>
              <a:t>랭킹 시스템</a:t>
            </a:r>
            <a:r>
              <a:rPr lang="ko-KR" altLang="en-US" dirty="0"/>
              <a:t>이 있습니다</a:t>
            </a:r>
            <a:r>
              <a:rPr lang="en-US" altLang="ko-KR" dirty="0"/>
              <a:t>.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494830" y="1960802"/>
            <a:ext cx="40254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○ 다양한 </a:t>
            </a:r>
            <a:r>
              <a:rPr lang="ko-KR" altLang="en-US" dirty="0">
                <a:solidFill>
                  <a:srgbClr val="FF0000"/>
                </a:solidFill>
              </a:rPr>
              <a:t>맞춤 프로그램</a:t>
            </a:r>
            <a:r>
              <a:rPr lang="ko-KR" altLang="en-US" dirty="0"/>
              <a:t>이 있습니다</a:t>
            </a:r>
            <a:r>
              <a:rPr lang="en-US" altLang="ko-KR" dirty="0"/>
              <a:t>.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478750" y="4797152"/>
            <a:ext cx="42814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○ 다른 앱과의 </a:t>
            </a:r>
            <a:r>
              <a:rPr lang="ko-KR" altLang="en-US" dirty="0">
                <a:solidFill>
                  <a:srgbClr val="0070C0"/>
                </a:solidFill>
              </a:rPr>
              <a:t>연동 의존도가 높습니다</a:t>
            </a:r>
            <a:r>
              <a:rPr lang="en-US" altLang="ko-KR" dirty="0"/>
              <a:t>.</a:t>
            </a:r>
          </a:p>
          <a:p>
            <a:r>
              <a:rPr lang="en-US" altLang="ko-KR" dirty="0">
                <a:solidFill>
                  <a:srgbClr val="0070C0"/>
                </a:solidFill>
              </a:rPr>
              <a:t>    </a:t>
            </a:r>
            <a:r>
              <a:rPr lang="ko-KR" altLang="en-US" dirty="0"/>
              <a:t>커뮤니티</a:t>
            </a:r>
            <a:r>
              <a:rPr lang="en-US" altLang="ko-KR" dirty="0"/>
              <a:t>, </a:t>
            </a:r>
            <a:r>
              <a:rPr lang="ko-KR" altLang="en-US" dirty="0" err="1"/>
              <a:t>물알람</a:t>
            </a:r>
            <a:r>
              <a:rPr lang="ko-KR" altLang="en-US" dirty="0"/>
              <a:t> 등의 기능을 위해</a:t>
            </a:r>
            <a:endParaRPr lang="en-US" altLang="ko-KR" dirty="0"/>
          </a:p>
          <a:p>
            <a:r>
              <a:rPr lang="en-US" altLang="ko-KR" dirty="0"/>
              <a:t>    </a:t>
            </a:r>
            <a:r>
              <a:rPr lang="ko-KR" altLang="en-US" dirty="0">
                <a:solidFill>
                  <a:srgbClr val="0070C0"/>
                </a:solidFill>
              </a:rPr>
              <a:t>다량의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rgbClr val="0070C0"/>
                </a:solidFill>
              </a:rPr>
              <a:t>다른 앱을 </a:t>
            </a:r>
            <a:r>
              <a:rPr lang="ko-KR" altLang="en-US" dirty="0" err="1">
                <a:solidFill>
                  <a:srgbClr val="0070C0"/>
                </a:solidFill>
              </a:rPr>
              <a:t>설치해야합니다</a:t>
            </a:r>
            <a:r>
              <a:rPr lang="en-US" altLang="ko-KR" dirty="0">
                <a:solidFill>
                  <a:srgbClr val="0070C0"/>
                </a:solidFill>
              </a:rPr>
              <a:t>.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072134" y="1381346"/>
            <a:ext cx="950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[ </a:t>
            </a:r>
            <a:r>
              <a:rPr lang="ko-KR" altLang="en-US" dirty="0">
                <a:solidFill>
                  <a:srgbClr val="FF0000"/>
                </a:solidFill>
              </a:rPr>
              <a:t>장점 </a:t>
            </a:r>
            <a:r>
              <a:rPr lang="en-US" altLang="ko-KR" dirty="0">
                <a:solidFill>
                  <a:srgbClr val="FF0000"/>
                </a:solidFill>
              </a:rPr>
              <a:t>]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494830" y="2803116"/>
            <a:ext cx="356379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○ </a:t>
            </a:r>
            <a:r>
              <a:rPr lang="ko-KR" altLang="en-US" dirty="0">
                <a:solidFill>
                  <a:srgbClr val="FF0000"/>
                </a:solidFill>
              </a:rPr>
              <a:t>닉네임</a:t>
            </a:r>
            <a:r>
              <a:rPr lang="ko-KR" altLang="en-US" dirty="0"/>
              <a:t>을 사용할 수 있습니다</a:t>
            </a:r>
            <a:r>
              <a:rPr lang="en-US" altLang="ko-KR" dirty="0"/>
              <a:t>.</a:t>
            </a:r>
            <a:endParaRPr lang="en-US" altLang="ko-KR" sz="1200" dirty="0"/>
          </a:p>
          <a:p>
            <a:r>
              <a:rPr lang="en-US" altLang="ko-KR" sz="1200" dirty="0"/>
              <a:t>       </a:t>
            </a:r>
            <a:r>
              <a:rPr lang="en-US" altLang="ko-KR" sz="1050" dirty="0"/>
              <a:t>( </a:t>
            </a:r>
            <a:r>
              <a:rPr lang="ko-KR" altLang="en-US" sz="1050" dirty="0" err="1"/>
              <a:t>구르름이</a:t>
            </a:r>
            <a:r>
              <a:rPr lang="ko-KR" altLang="en-US" sz="1050" dirty="0"/>
              <a:t> 제 닉네임입니다</a:t>
            </a:r>
            <a:r>
              <a:rPr lang="en-US" altLang="ko-KR" sz="1050" dirty="0"/>
              <a:t>)</a:t>
            </a:r>
            <a:r>
              <a:rPr lang="ko-KR" altLang="en-US" sz="1050" dirty="0"/>
              <a:t> </a:t>
            </a:r>
            <a:endParaRPr lang="ko-KR" altLang="en-US" sz="12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643" y="1381346"/>
            <a:ext cx="2521125" cy="44820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4768" y="1381347"/>
            <a:ext cx="2521124" cy="448199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500535" y="3302099"/>
            <a:ext cx="4099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○ </a:t>
            </a:r>
            <a:r>
              <a:rPr lang="ko-KR" altLang="en-US" dirty="0">
                <a:solidFill>
                  <a:srgbClr val="FF0000"/>
                </a:solidFill>
              </a:rPr>
              <a:t>원하는 부위에 대한 운동</a:t>
            </a:r>
            <a:r>
              <a:rPr lang="ko-KR" altLang="en-US" dirty="0"/>
              <a:t>이 가능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7072134" y="4193800"/>
            <a:ext cx="950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3D5FAC"/>
                </a:solidFill>
              </a:rPr>
              <a:t>[ </a:t>
            </a:r>
            <a:r>
              <a:rPr lang="ko-KR" altLang="en-US" dirty="0">
                <a:solidFill>
                  <a:srgbClr val="3D5FAC"/>
                </a:solidFill>
              </a:rPr>
              <a:t>단점 </a:t>
            </a:r>
            <a:r>
              <a:rPr lang="en-US" altLang="ko-KR" dirty="0">
                <a:solidFill>
                  <a:srgbClr val="3D5FAC"/>
                </a:solidFill>
              </a:rPr>
              <a:t>]</a:t>
            </a:r>
            <a:endParaRPr lang="ko-KR" altLang="en-US" dirty="0">
              <a:solidFill>
                <a:srgbClr val="3D5FAC"/>
              </a:solidFill>
            </a:endParaRPr>
          </a:p>
        </p:txBody>
      </p:sp>
      <p:sp>
        <p:nvSpPr>
          <p:cNvPr id="28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1372487" y="116632"/>
            <a:ext cx="4434915" cy="288032"/>
          </a:xfrm>
        </p:spPr>
        <p:txBody>
          <a:bodyPr/>
          <a:lstStyle/>
          <a:p>
            <a:r>
              <a:rPr lang="en-US" altLang="ko-KR" dirty="0"/>
              <a:t>‘S</a:t>
            </a:r>
            <a:r>
              <a:rPr lang="ko-KR" altLang="en-US" dirty="0"/>
              <a:t>헬스</a:t>
            </a:r>
            <a:r>
              <a:rPr lang="en-US" altLang="ko-KR" dirty="0"/>
              <a:t>’ App</a:t>
            </a:r>
            <a:r>
              <a:rPr lang="ko-KR" altLang="en-US" dirty="0"/>
              <a:t>의 </a:t>
            </a:r>
            <a:r>
              <a:rPr lang="en-US" altLang="ko-KR" dirty="0"/>
              <a:t>Reverse-engineering</a:t>
            </a:r>
            <a:endParaRPr lang="ko-KR" altLang="en-US" dirty="0"/>
          </a:p>
        </p:txBody>
      </p:sp>
      <p:sp>
        <p:nvSpPr>
          <p:cNvPr id="30" name="텍스트 개체 틀 4"/>
          <p:cNvSpPr>
            <a:spLocks noGrp="1"/>
          </p:cNvSpPr>
          <p:nvPr>
            <p:ph type="body" sz="quarter" idx="16"/>
          </p:nvPr>
        </p:nvSpPr>
        <p:spPr>
          <a:xfrm>
            <a:off x="7296362" y="376089"/>
            <a:ext cx="2492803" cy="288032"/>
          </a:xfrm>
        </p:spPr>
        <p:txBody>
          <a:bodyPr/>
          <a:lstStyle/>
          <a:p>
            <a:r>
              <a:rPr lang="ko-KR" altLang="en-US" dirty="0"/>
              <a:t>윤병헌</a:t>
            </a:r>
          </a:p>
        </p:txBody>
      </p:sp>
      <p:sp>
        <p:nvSpPr>
          <p:cNvPr id="15" name="텍스트 개체 틀 4"/>
          <p:cNvSpPr>
            <a:spLocks noGrp="1"/>
          </p:cNvSpPr>
          <p:nvPr>
            <p:ph type="body" sz="quarter" idx="16"/>
          </p:nvPr>
        </p:nvSpPr>
        <p:spPr>
          <a:xfrm>
            <a:off x="1371650" y="376089"/>
            <a:ext cx="2492803" cy="288032"/>
          </a:xfrm>
        </p:spPr>
        <p:txBody>
          <a:bodyPr/>
          <a:lstStyle/>
          <a:p>
            <a:r>
              <a:rPr lang="ko-KR" altLang="en-US" dirty="0"/>
              <a:t>다신 트레이너</a:t>
            </a:r>
          </a:p>
        </p:txBody>
      </p:sp>
    </p:spTree>
    <p:extLst>
      <p:ext uri="{BB962C8B-B14F-4D97-AF65-F5344CB8AC3E}">
        <p14:creationId xmlns:p14="http://schemas.microsoft.com/office/powerpoint/2010/main" val="32629039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ko-KR" altLang="en-US" dirty="0"/>
              <a:t>비교 </a:t>
            </a:r>
            <a:r>
              <a:rPr lang="en-US" altLang="ko-KR" dirty="0"/>
              <a:t>App 3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1136576" y="6037374"/>
            <a:ext cx="3733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</a:t>
            </a:r>
            <a:r>
              <a:rPr lang="ko-KR" altLang="en-US" dirty="0"/>
              <a:t>헬스와 </a:t>
            </a:r>
            <a:r>
              <a:rPr lang="ko-KR" altLang="en-US" dirty="0" err="1">
                <a:solidFill>
                  <a:srgbClr val="FF0000"/>
                </a:solidFill>
              </a:rPr>
              <a:t>타바타</a:t>
            </a:r>
            <a:r>
              <a:rPr lang="ko-KR" altLang="en-US" dirty="0">
                <a:solidFill>
                  <a:srgbClr val="FF0000"/>
                </a:solidFill>
              </a:rPr>
              <a:t> 운동</a:t>
            </a:r>
            <a:r>
              <a:rPr lang="en-US" altLang="ko-KR" sz="1200" dirty="0">
                <a:solidFill>
                  <a:srgbClr val="FF0000"/>
                </a:solidFill>
              </a:rPr>
              <a:t>(ver.2)</a:t>
            </a:r>
            <a:r>
              <a:rPr lang="ko-KR" altLang="en-US" dirty="0"/>
              <a:t>와의 비교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493671" y="2356295"/>
            <a:ext cx="3102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○ 다양한 </a:t>
            </a:r>
            <a:r>
              <a:rPr lang="ko-KR" altLang="en-US" dirty="0" err="1">
                <a:solidFill>
                  <a:srgbClr val="FF0000"/>
                </a:solidFill>
              </a:rPr>
              <a:t>알림음</a:t>
            </a:r>
            <a:r>
              <a:rPr lang="en-US" altLang="ko-KR" dirty="0">
                <a:solidFill>
                  <a:srgbClr val="FF0000"/>
                </a:solidFill>
              </a:rPr>
              <a:t>, </a:t>
            </a:r>
            <a:r>
              <a:rPr lang="ko-KR" altLang="en-US" dirty="0">
                <a:solidFill>
                  <a:srgbClr val="FF0000"/>
                </a:solidFill>
              </a:rPr>
              <a:t>음악</a:t>
            </a:r>
            <a:r>
              <a:rPr lang="ko-KR" altLang="en-US" dirty="0"/>
              <a:t> 지원</a:t>
            </a:r>
            <a:endParaRPr lang="en-US" altLang="ko-KR" dirty="0">
              <a:solidFill>
                <a:srgbClr val="FF000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493671" y="1916114"/>
            <a:ext cx="27382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○ </a:t>
            </a:r>
            <a:r>
              <a:rPr lang="ko-KR" altLang="en-US" dirty="0">
                <a:solidFill>
                  <a:srgbClr val="FF0000"/>
                </a:solidFill>
              </a:rPr>
              <a:t>다이어트 계산기</a:t>
            </a:r>
            <a:r>
              <a:rPr lang="ko-KR" altLang="en-US" dirty="0"/>
              <a:t> 지원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504039" y="5383329"/>
            <a:ext cx="4281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○ </a:t>
            </a:r>
            <a:r>
              <a:rPr lang="ko-KR" altLang="en-US" dirty="0">
                <a:solidFill>
                  <a:srgbClr val="0070C0"/>
                </a:solidFill>
              </a:rPr>
              <a:t>소셜 시스템의 기능이 빈약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072134" y="1381346"/>
            <a:ext cx="950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[ </a:t>
            </a:r>
            <a:r>
              <a:rPr lang="ko-KR" altLang="en-US" dirty="0">
                <a:solidFill>
                  <a:srgbClr val="FF0000"/>
                </a:solidFill>
              </a:rPr>
              <a:t>장점 </a:t>
            </a:r>
            <a:r>
              <a:rPr lang="en-US" altLang="ko-KR" dirty="0">
                <a:solidFill>
                  <a:srgbClr val="FF0000"/>
                </a:solidFill>
              </a:rPr>
              <a:t>]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494830" y="2803116"/>
            <a:ext cx="3841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○ </a:t>
            </a:r>
            <a:r>
              <a:rPr lang="en-US" altLang="ko-KR" dirty="0"/>
              <a:t>( </a:t>
            </a:r>
            <a:r>
              <a:rPr lang="ko-KR" altLang="en-US" dirty="0"/>
              <a:t>앱 </a:t>
            </a:r>
            <a:r>
              <a:rPr lang="en-US" altLang="ko-KR" dirty="0"/>
              <a:t>+ </a:t>
            </a:r>
            <a:r>
              <a:rPr lang="en-US" altLang="ko-KR" dirty="0" err="1"/>
              <a:t>Youtube</a:t>
            </a:r>
            <a:r>
              <a:rPr lang="ko-KR" altLang="en-US" dirty="0"/>
              <a:t> </a:t>
            </a:r>
            <a:r>
              <a:rPr lang="en-US" altLang="ko-KR" dirty="0"/>
              <a:t>) </a:t>
            </a:r>
            <a:r>
              <a:rPr lang="ko-KR" altLang="en-US" dirty="0"/>
              <a:t>운동 </a:t>
            </a:r>
            <a:r>
              <a:rPr lang="ko-KR" altLang="en-US" dirty="0">
                <a:solidFill>
                  <a:srgbClr val="FF0000"/>
                </a:solidFill>
              </a:rPr>
              <a:t>영상</a:t>
            </a:r>
            <a:r>
              <a:rPr lang="ko-KR" altLang="en-US" dirty="0"/>
              <a:t> 지원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497866" y="4651081"/>
            <a:ext cx="4099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○ 분석 </a:t>
            </a:r>
            <a:r>
              <a:rPr lang="ko-KR" altLang="en-US" dirty="0">
                <a:solidFill>
                  <a:srgbClr val="0070C0"/>
                </a:solidFill>
              </a:rPr>
              <a:t>그래프가 없습니다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493671" y="3244334"/>
            <a:ext cx="4099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○ </a:t>
            </a:r>
            <a:r>
              <a:rPr lang="ko-KR" altLang="en-US" dirty="0">
                <a:solidFill>
                  <a:srgbClr val="FF0000"/>
                </a:solidFill>
              </a:rPr>
              <a:t>닉네임</a:t>
            </a:r>
            <a:r>
              <a:rPr lang="en-US" altLang="ko-KR" dirty="0">
                <a:solidFill>
                  <a:srgbClr val="FF0000"/>
                </a:solidFill>
              </a:rPr>
              <a:t>, </a:t>
            </a:r>
            <a:r>
              <a:rPr lang="ko-KR" altLang="en-US" dirty="0">
                <a:solidFill>
                  <a:srgbClr val="FF0000"/>
                </a:solidFill>
              </a:rPr>
              <a:t>랭킹</a:t>
            </a:r>
            <a:r>
              <a:rPr lang="ko-KR" altLang="en-US" dirty="0"/>
              <a:t> 시스템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4745251" y="3244334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○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670" y="1381346"/>
            <a:ext cx="2521126" cy="44820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1796" y="1381346"/>
            <a:ext cx="2527032" cy="4492501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7072134" y="4203583"/>
            <a:ext cx="950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3D5FAC"/>
                </a:solidFill>
              </a:rPr>
              <a:t>[ </a:t>
            </a:r>
            <a:r>
              <a:rPr lang="ko-KR" altLang="en-US" dirty="0">
                <a:solidFill>
                  <a:srgbClr val="3D5FAC"/>
                </a:solidFill>
              </a:rPr>
              <a:t>단점 </a:t>
            </a:r>
            <a:r>
              <a:rPr lang="en-US" altLang="ko-KR" dirty="0">
                <a:solidFill>
                  <a:srgbClr val="3D5FAC"/>
                </a:solidFill>
              </a:rPr>
              <a:t>]</a:t>
            </a:r>
            <a:endParaRPr lang="ko-KR" altLang="en-US" dirty="0">
              <a:solidFill>
                <a:srgbClr val="3D5FAC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493671" y="3660234"/>
            <a:ext cx="4099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○ 운동 </a:t>
            </a:r>
            <a:r>
              <a:rPr lang="ko-KR" altLang="en-US" dirty="0">
                <a:solidFill>
                  <a:srgbClr val="FF0000"/>
                </a:solidFill>
              </a:rPr>
              <a:t>알람</a:t>
            </a:r>
            <a:r>
              <a:rPr lang="ko-KR" altLang="en-US" dirty="0"/>
              <a:t>이 있어서 시간 관리 용이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504039" y="5017205"/>
            <a:ext cx="4099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○ </a:t>
            </a:r>
            <a:r>
              <a:rPr lang="ko-KR" altLang="en-US" sz="1600" dirty="0">
                <a:solidFill>
                  <a:srgbClr val="0070C0"/>
                </a:solidFill>
              </a:rPr>
              <a:t>카카오톡</a:t>
            </a:r>
            <a:r>
              <a:rPr lang="en-US" altLang="ko-KR" sz="1600" dirty="0">
                <a:solidFill>
                  <a:srgbClr val="0070C0"/>
                </a:solidFill>
              </a:rPr>
              <a:t>, </a:t>
            </a:r>
            <a:r>
              <a:rPr lang="ko-KR" altLang="en-US" sz="1600" dirty="0">
                <a:solidFill>
                  <a:srgbClr val="0070C0"/>
                </a:solidFill>
              </a:rPr>
              <a:t>페이스북 </a:t>
            </a:r>
            <a:r>
              <a:rPr lang="en-US" altLang="ko-KR" sz="1600" dirty="0">
                <a:solidFill>
                  <a:srgbClr val="0070C0"/>
                </a:solidFill>
              </a:rPr>
              <a:t>ID</a:t>
            </a:r>
            <a:r>
              <a:rPr lang="ko-KR" altLang="en-US" sz="1600" dirty="0"/>
              <a:t>만 로그인 가능</a:t>
            </a:r>
            <a:endParaRPr lang="ko-KR" altLang="en-US" dirty="0"/>
          </a:p>
        </p:txBody>
      </p:sp>
      <p:sp>
        <p:nvSpPr>
          <p:cNvPr id="28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1372487" y="116632"/>
            <a:ext cx="4434915" cy="288032"/>
          </a:xfrm>
        </p:spPr>
        <p:txBody>
          <a:bodyPr/>
          <a:lstStyle/>
          <a:p>
            <a:r>
              <a:rPr lang="en-US" altLang="ko-KR" dirty="0"/>
              <a:t>‘S</a:t>
            </a:r>
            <a:r>
              <a:rPr lang="ko-KR" altLang="en-US" dirty="0"/>
              <a:t>헬스</a:t>
            </a:r>
            <a:r>
              <a:rPr lang="en-US" altLang="ko-KR" dirty="0"/>
              <a:t>’ App</a:t>
            </a:r>
            <a:r>
              <a:rPr lang="ko-KR" altLang="en-US" dirty="0"/>
              <a:t>의 </a:t>
            </a:r>
            <a:r>
              <a:rPr lang="en-US" altLang="ko-KR" dirty="0"/>
              <a:t>Reverse-engineering</a:t>
            </a:r>
            <a:endParaRPr lang="ko-KR" altLang="en-US" dirty="0"/>
          </a:p>
        </p:txBody>
      </p:sp>
      <p:sp>
        <p:nvSpPr>
          <p:cNvPr id="29" name="텍스트 개체 틀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ko-KR" altLang="en-US" dirty="0"/>
              <a:t>윤병헌</a:t>
            </a:r>
          </a:p>
        </p:txBody>
      </p:sp>
      <p:sp>
        <p:nvSpPr>
          <p:cNvPr id="27" name="텍스트 개체 틀 4"/>
          <p:cNvSpPr>
            <a:spLocks noGrp="1"/>
          </p:cNvSpPr>
          <p:nvPr>
            <p:ph type="body" sz="quarter" idx="16"/>
          </p:nvPr>
        </p:nvSpPr>
        <p:spPr>
          <a:xfrm>
            <a:off x="1371650" y="376089"/>
            <a:ext cx="2492803" cy="288032"/>
          </a:xfrm>
        </p:spPr>
        <p:txBody>
          <a:bodyPr/>
          <a:lstStyle/>
          <a:p>
            <a:r>
              <a:rPr lang="ko-KR" altLang="en-US" dirty="0" err="1"/>
              <a:t>타바타</a:t>
            </a:r>
            <a:r>
              <a:rPr lang="ko-KR" altLang="en-US" dirty="0"/>
              <a:t> 운동</a:t>
            </a:r>
            <a:r>
              <a:rPr lang="en-US" altLang="ko-KR" dirty="0"/>
              <a:t>(ver.2)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217922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ko-KR" altLang="en-US" dirty="0"/>
              <a:t>비교 </a:t>
            </a:r>
            <a:r>
              <a:rPr lang="en-US" altLang="ko-KR" dirty="0"/>
              <a:t>App 4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1501058" y="6037374"/>
            <a:ext cx="2781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</a:t>
            </a:r>
            <a:r>
              <a:rPr lang="ko-KR" altLang="en-US" dirty="0"/>
              <a:t>헬스와 </a:t>
            </a:r>
            <a:r>
              <a:rPr lang="ko-KR" altLang="en-US" dirty="0" err="1">
                <a:solidFill>
                  <a:srgbClr val="FF0000"/>
                </a:solidFill>
              </a:rPr>
              <a:t>짐데이</a:t>
            </a:r>
            <a:r>
              <a:rPr lang="ko-KR" altLang="en-US" dirty="0" err="1"/>
              <a:t>와의</a:t>
            </a:r>
            <a:r>
              <a:rPr lang="ko-KR" altLang="en-US" dirty="0"/>
              <a:t> 비교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494874" y="2364321"/>
            <a:ext cx="3676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○ 운동 선택 시 </a:t>
            </a:r>
            <a:r>
              <a:rPr lang="ko-KR" altLang="en-US" dirty="0">
                <a:solidFill>
                  <a:srgbClr val="FF0000"/>
                </a:solidFill>
              </a:rPr>
              <a:t>다양한 정보 출력</a:t>
            </a:r>
            <a:endParaRPr lang="en-US" altLang="ko-KR" dirty="0">
              <a:solidFill>
                <a:srgbClr val="FF000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493671" y="1918304"/>
            <a:ext cx="41889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○ 소셜 기능의 우월한 </a:t>
            </a:r>
            <a:r>
              <a:rPr lang="ko-KR" altLang="en-US" dirty="0">
                <a:solidFill>
                  <a:srgbClr val="FF0000"/>
                </a:solidFill>
              </a:rPr>
              <a:t>기능 및 활성화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493671" y="5021711"/>
            <a:ext cx="428140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○ </a:t>
            </a:r>
            <a:r>
              <a:rPr lang="ko-KR" altLang="en-US" dirty="0">
                <a:solidFill>
                  <a:srgbClr val="0070C0"/>
                </a:solidFill>
              </a:rPr>
              <a:t>홈화면의 편집이 제한적</a:t>
            </a:r>
            <a:endParaRPr lang="en-US" altLang="ko-KR" dirty="0"/>
          </a:p>
          <a:p>
            <a:r>
              <a:rPr lang="en-US" altLang="ko-KR" sz="1200" dirty="0"/>
              <a:t>     </a:t>
            </a:r>
            <a:r>
              <a:rPr lang="en-US" altLang="ko-KR" sz="1100" dirty="0"/>
              <a:t>(</a:t>
            </a:r>
            <a:r>
              <a:rPr lang="ko-KR" altLang="en-US" sz="1100" dirty="0"/>
              <a:t>홈화면의</a:t>
            </a:r>
            <a:r>
              <a:rPr lang="en-US" altLang="ko-KR" sz="1100" dirty="0"/>
              <a:t> </a:t>
            </a:r>
            <a:r>
              <a:rPr lang="ko-KR" altLang="en-US" sz="1100" dirty="0"/>
              <a:t>매거진</a:t>
            </a:r>
            <a:r>
              <a:rPr lang="en-US" altLang="ko-KR" sz="1100" dirty="0"/>
              <a:t>, G</a:t>
            </a:r>
            <a:r>
              <a:rPr lang="ko-KR" altLang="en-US" sz="1100" dirty="0"/>
              <a:t>스토어</a:t>
            </a:r>
            <a:r>
              <a:rPr lang="en-US" altLang="ko-KR" sz="1100" dirty="0"/>
              <a:t>, </a:t>
            </a:r>
            <a:r>
              <a:rPr lang="ko-KR" altLang="en-US" sz="1100" dirty="0" err="1"/>
              <a:t>짐톡의</a:t>
            </a:r>
            <a:r>
              <a:rPr lang="ko-KR" altLang="en-US" sz="1100" dirty="0"/>
              <a:t> 순서는 바꿀 수 있지만</a:t>
            </a:r>
            <a:endParaRPr lang="en-US" altLang="ko-KR" sz="1100" dirty="0"/>
          </a:p>
          <a:p>
            <a:r>
              <a:rPr lang="en-US" altLang="ko-KR" sz="1100" dirty="0"/>
              <a:t>       </a:t>
            </a:r>
            <a:r>
              <a:rPr lang="ko-KR" altLang="en-US" sz="1100" dirty="0"/>
              <a:t>삭제하거나 다른 기능들로 바꿀 수 없습니다</a:t>
            </a:r>
            <a:r>
              <a:rPr lang="en-US" altLang="ko-KR" sz="1100" dirty="0"/>
              <a:t>.)</a:t>
            </a:r>
            <a:endParaRPr lang="ko-KR" altLang="en-US" sz="1200" dirty="0">
              <a:solidFill>
                <a:srgbClr val="0070C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072134" y="1381346"/>
            <a:ext cx="950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[ </a:t>
            </a:r>
            <a:r>
              <a:rPr lang="ko-KR" altLang="en-US" dirty="0">
                <a:solidFill>
                  <a:srgbClr val="FF0000"/>
                </a:solidFill>
              </a:rPr>
              <a:t>장점 </a:t>
            </a:r>
            <a:r>
              <a:rPr lang="en-US" altLang="ko-KR" dirty="0">
                <a:solidFill>
                  <a:srgbClr val="FF0000"/>
                </a:solidFill>
              </a:rPr>
              <a:t>]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494830" y="2803116"/>
            <a:ext cx="3829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○ 운동 관련 </a:t>
            </a:r>
            <a:r>
              <a:rPr lang="ko-KR" altLang="en-US" dirty="0">
                <a:solidFill>
                  <a:srgbClr val="FF0000"/>
                </a:solidFill>
              </a:rPr>
              <a:t>상품 판매</a:t>
            </a:r>
            <a:r>
              <a:rPr lang="ko-KR" altLang="en-US" dirty="0"/>
              <a:t> </a:t>
            </a:r>
            <a:r>
              <a:rPr lang="en-US" altLang="ko-KR" dirty="0"/>
              <a:t>( G</a:t>
            </a:r>
            <a:r>
              <a:rPr lang="ko-KR" altLang="en-US" dirty="0"/>
              <a:t>스토어 </a:t>
            </a:r>
            <a:r>
              <a:rPr lang="en-US" altLang="ko-KR" dirty="0"/>
              <a:t>)</a:t>
            </a:r>
            <a:endParaRPr lang="ko-KR" altLang="en-US" sz="1200" dirty="0"/>
          </a:p>
        </p:txBody>
      </p:sp>
      <p:sp>
        <p:nvSpPr>
          <p:cNvPr id="7" name="TextBox 6"/>
          <p:cNvSpPr txBox="1"/>
          <p:nvPr/>
        </p:nvSpPr>
        <p:spPr>
          <a:xfrm>
            <a:off x="5493671" y="3252086"/>
            <a:ext cx="4099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○ 분석 </a:t>
            </a:r>
            <a:r>
              <a:rPr lang="ko-KR" altLang="en-US" dirty="0">
                <a:solidFill>
                  <a:srgbClr val="FF0000"/>
                </a:solidFill>
              </a:rPr>
              <a:t>그래프가 방대</a:t>
            </a:r>
            <a:r>
              <a:rPr lang="ko-KR" altLang="en-US" dirty="0"/>
              <a:t>합니다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500535" y="3692362"/>
            <a:ext cx="4099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○ </a:t>
            </a:r>
            <a:r>
              <a:rPr lang="ko-KR" altLang="en-US" dirty="0">
                <a:solidFill>
                  <a:srgbClr val="FF0000"/>
                </a:solidFill>
              </a:rPr>
              <a:t>랭킹 </a:t>
            </a:r>
            <a:r>
              <a:rPr lang="ko-KR" altLang="en-US" dirty="0"/>
              <a:t>시스템 지원 </a:t>
            </a:r>
            <a:r>
              <a:rPr lang="en-US" altLang="ko-KR" dirty="0"/>
              <a:t>( + </a:t>
            </a:r>
            <a:r>
              <a:rPr lang="ko-KR" altLang="en-US" dirty="0">
                <a:solidFill>
                  <a:srgbClr val="FF0000"/>
                </a:solidFill>
              </a:rPr>
              <a:t>닉네임</a:t>
            </a:r>
            <a:r>
              <a:rPr lang="ko-KR" altLang="en-US" dirty="0"/>
              <a:t> 가능 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7074801" y="4604010"/>
            <a:ext cx="950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3D5FAC"/>
                </a:solidFill>
              </a:rPr>
              <a:t>[ </a:t>
            </a:r>
            <a:r>
              <a:rPr lang="ko-KR" altLang="en-US" dirty="0">
                <a:solidFill>
                  <a:srgbClr val="3D5FAC"/>
                </a:solidFill>
              </a:rPr>
              <a:t>단점 </a:t>
            </a:r>
            <a:r>
              <a:rPr lang="en-US" altLang="ko-KR" dirty="0">
                <a:solidFill>
                  <a:srgbClr val="3D5FAC"/>
                </a:solidFill>
              </a:rPr>
              <a:t>]</a:t>
            </a:r>
            <a:endParaRPr lang="ko-KR" altLang="en-US" dirty="0">
              <a:solidFill>
                <a:srgbClr val="3D5FAC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698" y="1381345"/>
            <a:ext cx="2521126" cy="44820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1824" y="1381345"/>
            <a:ext cx="2546118" cy="452643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500535" y="4110063"/>
            <a:ext cx="2507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○ 트레이닝 </a:t>
            </a:r>
            <a:r>
              <a:rPr lang="ko-KR" altLang="en-US" dirty="0">
                <a:solidFill>
                  <a:srgbClr val="FF0000"/>
                </a:solidFill>
              </a:rPr>
              <a:t>영상</a:t>
            </a:r>
            <a:r>
              <a:rPr lang="ko-KR" altLang="en-US" dirty="0"/>
              <a:t> 지원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4745251" y="3244334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○</a:t>
            </a:r>
          </a:p>
        </p:txBody>
      </p:sp>
      <p:sp>
        <p:nvSpPr>
          <p:cNvPr id="23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1372487" y="116632"/>
            <a:ext cx="4434915" cy="288032"/>
          </a:xfrm>
        </p:spPr>
        <p:txBody>
          <a:bodyPr/>
          <a:lstStyle/>
          <a:p>
            <a:r>
              <a:rPr lang="en-US" altLang="ko-KR" dirty="0"/>
              <a:t>‘S</a:t>
            </a:r>
            <a:r>
              <a:rPr lang="ko-KR" altLang="en-US" dirty="0"/>
              <a:t>헬스</a:t>
            </a:r>
            <a:r>
              <a:rPr lang="en-US" altLang="ko-KR" dirty="0"/>
              <a:t>’ App</a:t>
            </a:r>
            <a:r>
              <a:rPr lang="ko-KR" altLang="en-US" dirty="0"/>
              <a:t>의 </a:t>
            </a:r>
            <a:r>
              <a:rPr lang="en-US" altLang="ko-KR" dirty="0"/>
              <a:t>Reverse-engineering</a:t>
            </a:r>
            <a:endParaRPr lang="ko-KR" altLang="en-US" dirty="0"/>
          </a:p>
        </p:txBody>
      </p:sp>
      <p:sp>
        <p:nvSpPr>
          <p:cNvPr id="25" name="텍스트 개체 틀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ko-KR" altLang="en-US" dirty="0"/>
              <a:t>윤병헌</a:t>
            </a:r>
          </a:p>
        </p:txBody>
      </p:sp>
      <p:sp>
        <p:nvSpPr>
          <p:cNvPr id="20" name="텍스트 개체 틀 4"/>
          <p:cNvSpPr>
            <a:spLocks noGrp="1"/>
          </p:cNvSpPr>
          <p:nvPr>
            <p:ph type="body" sz="quarter" idx="16"/>
          </p:nvPr>
        </p:nvSpPr>
        <p:spPr>
          <a:xfrm>
            <a:off x="1371650" y="376089"/>
            <a:ext cx="2492803" cy="288032"/>
          </a:xfrm>
        </p:spPr>
        <p:txBody>
          <a:bodyPr/>
          <a:lstStyle/>
          <a:p>
            <a:r>
              <a:rPr lang="ko-KR" altLang="en-US" dirty="0" err="1"/>
              <a:t>짐데이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176365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ko-KR" altLang="en-US" dirty="0"/>
              <a:t>비교 </a:t>
            </a:r>
            <a:r>
              <a:rPr lang="en-US" altLang="ko-KR" dirty="0"/>
              <a:t>App 5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1136576" y="6037374"/>
            <a:ext cx="3421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</a:t>
            </a:r>
            <a:r>
              <a:rPr lang="ko-KR" altLang="en-US" dirty="0"/>
              <a:t>헬스와 </a:t>
            </a:r>
            <a:r>
              <a:rPr lang="en-US" altLang="ko-KR" dirty="0">
                <a:solidFill>
                  <a:srgbClr val="FF0000"/>
                </a:solidFill>
              </a:rPr>
              <a:t>MyFitnessPal</a:t>
            </a:r>
            <a:r>
              <a:rPr lang="ko-KR" altLang="en-US" dirty="0"/>
              <a:t>와의 비교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493671" y="1905205"/>
            <a:ext cx="3906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○ 피트니스 </a:t>
            </a:r>
            <a:r>
              <a:rPr lang="ko-KR" altLang="en-US" dirty="0">
                <a:solidFill>
                  <a:srgbClr val="FF0000"/>
                </a:solidFill>
              </a:rPr>
              <a:t>기어 구입 및 연동 가능</a:t>
            </a:r>
            <a:endParaRPr lang="en-US" altLang="ko-KR" dirty="0">
              <a:solidFill>
                <a:srgbClr val="FF000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493671" y="2355123"/>
            <a:ext cx="2589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○ 활동 </a:t>
            </a:r>
            <a:r>
              <a:rPr lang="ko-KR" altLang="en-US" dirty="0">
                <a:solidFill>
                  <a:srgbClr val="FF0000"/>
                </a:solidFill>
              </a:rPr>
              <a:t>레벨 조정 </a:t>
            </a:r>
            <a:r>
              <a:rPr lang="ko-KR" altLang="en-US" dirty="0"/>
              <a:t>지원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493670" y="4976993"/>
            <a:ext cx="4281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○ </a:t>
            </a:r>
            <a:r>
              <a:rPr lang="ko-KR" altLang="en-US" dirty="0">
                <a:solidFill>
                  <a:srgbClr val="0070C0"/>
                </a:solidFill>
              </a:rPr>
              <a:t>랭킹 시스템이 없음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072134" y="1381346"/>
            <a:ext cx="950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[ </a:t>
            </a:r>
            <a:r>
              <a:rPr lang="ko-KR" altLang="en-US" dirty="0">
                <a:solidFill>
                  <a:srgbClr val="FF0000"/>
                </a:solidFill>
              </a:rPr>
              <a:t>장점 </a:t>
            </a:r>
            <a:r>
              <a:rPr lang="en-US" altLang="ko-KR" dirty="0">
                <a:solidFill>
                  <a:srgbClr val="FF0000"/>
                </a:solidFill>
              </a:rPr>
              <a:t>]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494830" y="2803116"/>
            <a:ext cx="3132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○ </a:t>
            </a:r>
            <a:r>
              <a:rPr lang="ko-KR" altLang="en-US" dirty="0">
                <a:solidFill>
                  <a:srgbClr val="FF0000"/>
                </a:solidFill>
              </a:rPr>
              <a:t>식사 및 칼로리 관리 가능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493671" y="3244334"/>
            <a:ext cx="4099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○ </a:t>
            </a:r>
            <a:r>
              <a:rPr lang="ko-KR" altLang="en-US" dirty="0">
                <a:solidFill>
                  <a:srgbClr val="FF0000"/>
                </a:solidFill>
              </a:rPr>
              <a:t>닉네임 </a:t>
            </a:r>
            <a:r>
              <a:rPr lang="ko-KR" altLang="en-US" dirty="0"/>
              <a:t>사용 가능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4745251" y="3244334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○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072134" y="4535775"/>
            <a:ext cx="950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3D5FAC"/>
                </a:solidFill>
              </a:rPr>
              <a:t>[ </a:t>
            </a:r>
            <a:r>
              <a:rPr lang="ko-KR" altLang="en-US" dirty="0">
                <a:solidFill>
                  <a:srgbClr val="3D5FAC"/>
                </a:solidFill>
              </a:rPr>
              <a:t>단점 </a:t>
            </a:r>
            <a:r>
              <a:rPr lang="en-US" altLang="ko-KR" dirty="0">
                <a:solidFill>
                  <a:srgbClr val="3D5FAC"/>
                </a:solidFill>
              </a:rPr>
              <a:t>]</a:t>
            </a:r>
            <a:endParaRPr lang="ko-KR" altLang="en-US" dirty="0">
              <a:solidFill>
                <a:srgbClr val="3D5FAC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493671" y="3660234"/>
            <a:ext cx="4099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○ </a:t>
            </a:r>
            <a:r>
              <a:rPr lang="ko-KR" altLang="en-US" dirty="0">
                <a:solidFill>
                  <a:srgbClr val="FF0000"/>
                </a:solidFill>
              </a:rPr>
              <a:t>다양한 알림 설정 </a:t>
            </a:r>
            <a:r>
              <a:rPr lang="ko-KR" altLang="en-US" dirty="0"/>
              <a:t>가능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2281" y="1394823"/>
            <a:ext cx="2521125" cy="44820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643" y="1396713"/>
            <a:ext cx="2521125" cy="448200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5493670" y="5370991"/>
            <a:ext cx="4281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○ </a:t>
            </a:r>
            <a:r>
              <a:rPr lang="ko-KR" altLang="en-US" dirty="0">
                <a:solidFill>
                  <a:srgbClr val="0070C0"/>
                </a:solidFill>
              </a:rPr>
              <a:t>프리미엄 버전과 차이</a:t>
            </a:r>
            <a:r>
              <a:rPr lang="ko-KR" altLang="en-US" dirty="0"/>
              <a:t>가 있음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493671" y="4023695"/>
            <a:ext cx="4099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○ </a:t>
            </a:r>
            <a:r>
              <a:rPr lang="ko-KR" altLang="en-US" dirty="0">
                <a:solidFill>
                  <a:srgbClr val="FF0000"/>
                </a:solidFill>
              </a:rPr>
              <a:t>다른 앱과 연동 </a:t>
            </a:r>
            <a:r>
              <a:rPr lang="ko-KR" altLang="en-US" dirty="0"/>
              <a:t>가능 </a:t>
            </a:r>
            <a:r>
              <a:rPr lang="en-US" altLang="ko-KR" dirty="0"/>
              <a:t>(</a:t>
            </a:r>
            <a:r>
              <a:rPr lang="ko-KR" altLang="en-US" dirty="0"/>
              <a:t>제한적으로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29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1372487" y="116632"/>
            <a:ext cx="4434915" cy="288032"/>
          </a:xfrm>
        </p:spPr>
        <p:txBody>
          <a:bodyPr/>
          <a:lstStyle/>
          <a:p>
            <a:r>
              <a:rPr lang="en-US" altLang="ko-KR" dirty="0"/>
              <a:t>‘S</a:t>
            </a:r>
            <a:r>
              <a:rPr lang="ko-KR" altLang="en-US" dirty="0"/>
              <a:t>헬스</a:t>
            </a:r>
            <a:r>
              <a:rPr lang="en-US" altLang="ko-KR" dirty="0"/>
              <a:t>’ App</a:t>
            </a:r>
            <a:r>
              <a:rPr lang="ko-KR" altLang="en-US" dirty="0"/>
              <a:t>의 </a:t>
            </a:r>
            <a:r>
              <a:rPr lang="en-US" altLang="ko-KR" dirty="0"/>
              <a:t>Reverse-engineering</a:t>
            </a:r>
            <a:endParaRPr lang="ko-KR" altLang="en-US" dirty="0"/>
          </a:p>
        </p:txBody>
      </p:sp>
      <p:sp>
        <p:nvSpPr>
          <p:cNvPr id="30" name="텍스트 개체 틀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ko-KR" altLang="en-US" dirty="0"/>
              <a:t>윤병헌</a:t>
            </a:r>
          </a:p>
        </p:txBody>
      </p:sp>
      <p:sp>
        <p:nvSpPr>
          <p:cNvPr id="25" name="텍스트 개체 틀 4"/>
          <p:cNvSpPr>
            <a:spLocks noGrp="1"/>
          </p:cNvSpPr>
          <p:nvPr>
            <p:ph type="body" sz="quarter" idx="16"/>
          </p:nvPr>
        </p:nvSpPr>
        <p:spPr>
          <a:xfrm>
            <a:off x="1371650" y="376089"/>
            <a:ext cx="2492803" cy="288032"/>
          </a:xfrm>
        </p:spPr>
        <p:txBody>
          <a:bodyPr/>
          <a:lstStyle/>
          <a:p>
            <a:r>
              <a:rPr lang="en-US" altLang="ko-KR" dirty="0"/>
              <a:t>MyFitnessPal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59441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ko-KR" altLang="en-US" dirty="0"/>
              <a:t>비교 종합 </a:t>
            </a:r>
            <a:r>
              <a:rPr lang="en-US" altLang="ko-KR" dirty="0"/>
              <a:t>+ </a:t>
            </a:r>
            <a:r>
              <a:rPr lang="ko-KR" altLang="en-US" dirty="0"/>
              <a:t>문제점 </a:t>
            </a:r>
            <a:r>
              <a:rPr lang="en-US" altLang="ko-KR" dirty="0"/>
              <a:t>+ </a:t>
            </a:r>
            <a:r>
              <a:rPr lang="ko-KR" altLang="en-US" dirty="0"/>
              <a:t>개선점</a:t>
            </a: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4371064"/>
              </p:ext>
            </p:extLst>
          </p:nvPr>
        </p:nvGraphicFramePr>
        <p:xfrm>
          <a:off x="653607" y="1268760"/>
          <a:ext cx="8856987" cy="2804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12170">
                  <a:extLst>
                    <a:ext uri="{9D8B030D-6E8A-4147-A177-3AD203B41FA5}">
                      <a16:colId xmlns:a16="http://schemas.microsoft.com/office/drawing/2014/main" val="2056846125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2847163705"/>
                    </a:ext>
                  </a:extLst>
                </a:gridCol>
                <a:gridCol w="1203561">
                  <a:extLst>
                    <a:ext uri="{9D8B030D-6E8A-4147-A177-3AD203B41FA5}">
                      <a16:colId xmlns:a16="http://schemas.microsoft.com/office/drawing/2014/main" val="2461918156"/>
                    </a:ext>
                  </a:extLst>
                </a:gridCol>
                <a:gridCol w="1265284">
                  <a:extLst>
                    <a:ext uri="{9D8B030D-6E8A-4147-A177-3AD203B41FA5}">
                      <a16:colId xmlns:a16="http://schemas.microsoft.com/office/drawing/2014/main" val="760070634"/>
                    </a:ext>
                  </a:extLst>
                </a:gridCol>
                <a:gridCol w="1265284">
                  <a:extLst>
                    <a:ext uri="{9D8B030D-6E8A-4147-A177-3AD203B41FA5}">
                      <a16:colId xmlns:a16="http://schemas.microsoft.com/office/drawing/2014/main" val="142135595"/>
                    </a:ext>
                  </a:extLst>
                </a:gridCol>
                <a:gridCol w="1265284">
                  <a:extLst>
                    <a:ext uri="{9D8B030D-6E8A-4147-A177-3AD203B41FA5}">
                      <a16:colId xmlns:a16="http://schemas.microsoft.com/office/drawing/2014/main" val="1177011981"/>
                    </a:ext>
                  </a:extLst>
                </a:gridCol>
                <a:gridCol w="1265284">
                  <a:extLst>
                    <a:ext uri="{9D8B030D-6E8A-4147-A177-3AD203B41FA5}">
                      <a16:colId xmlns:a16="http://schemas.microsoft.com/office/drawing/2014/main" val="3339764861"/>
                    </a:ext>
                  </a:extLst>
                </a:gridCol>
              </a:tblGrid>
              <a:tr h="579120"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S</a:t>
                      </a:r>
                      <a:r>
                        <a:rPr lang="ko-KR" altLang="en-US" sz="1600" dirty="0"/>
                        <a:t>헬스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/>
                        <a:t>런데이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다신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ko-KR" altLang="en-US" sz="1400" dirty="0"/>
                        <a:t>트레이너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/>
                        <a:t>타바타</a:t>
                      </a:r>
                      <a:endParaRPr lang="en-US" altLang="ko-KR" sz="1600" dirty="0"/>
                    </a:p>
                    <a:p>
                      <a:pPr algn="ctr" latinLnBrk="1"/>
                      <a:r>
                        <a:rPr lang="ko-KR" altLang="en-US" sz="1600" dirty="0"/>
                        <a:t>운동 </a:t>
                      </a:r>
                      <a:r>
                        <a:rPr lang="en-US" altLang="ko-KR" sz="1600" dirty="0"/>
                        <a:t>ver2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/>
                        <a:t>짐데이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MyFitness</a:t>
                      </a:r>
                      <a:r>
                        <a:rPr lang="en-US" altLang="ko-KR" sz="1200" baseline="0" dirty="0"/>
                        <a:t>Pal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06814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소셜 기능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◎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○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96055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App</a:t>
                      </a:r>
                      <a:r>
                        <a:rPr lang="ko-KR" altLang="en-US" dirty="0"/>
                        <a:t> 음악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X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X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◎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X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X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86728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영상 유무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X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X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X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5206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앱 연동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○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21915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분석 그래프</a:t>
                      </a:r>
                      <a:endParaRPr lang="ko-KR" altLang="en-US" sz="1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X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X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◎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△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94503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기타 기능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X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△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732087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614093" y="4149080"/>
            <a:ext cx="894741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S</a:t>
            </a:r>
            <a:r>
              <a:rPr lang="ko-KR" altLang="en-US" sz="1600" dirty="0"/>
              <a:t>헬스가 종합적으로 봤을 때 기능은 </a:t>
            </a:r>
            <a:r>
              <a:rPr lang="en-US" altLang="ko-KR" sz="1600" dirty="0"/>
              <a:t>(5</a:t>
            </a:r>
            <a:r>
              <a:rPr lang="ko-KR" altLang="en-US" sz="1600" dirty="0"/>
              <a:t>개 앱과 비교해봤을 때</a:t>
            </a:r>
            <a:r>
              <a:rPr lang="en-US" altLang="ko-KR" sz="1600" dirty="0"/>
              <a:t>) </a:t>
            </a:r>
            <a:r>
              <a:rPr lang="ko-KR" altLang="en-US" sz="1600" dirty="0"/>
              <a:t>평균 수준이지만</a:t>
            </a:r>
            <a:r>
              <a:rPr lang="en-US" altLang="ko-KR" sz="1600" dirty="0"/>
              <a:t>,</a:t>
            </a:r>
          </a:p>
          <a:p>
            <a:r>
              <a:rPr lang="en-US" altLang="ko-KR" sz="1600" dirty="0">
                <a:solidFill>
                  <a:srgbClr val="FF0000"/>
                </a:solidFill>
              </a:rPr>
              <a:t>S</a:t>
            </a:r>
            <a:r>
              <a:rPr lang="ko-KR" altLang="en-US" sz="1600" dirty="0">
                <a:solidFill>
                  <a:srgbClr val="FF0000"/>
                </a:solidFill>
              </a:rPr>
              <a:t>헬스만의 장점</a:t>
            </a:r>
            <a:r>
              <a:rPr lang="ko-KR" altLang="en-US" sz="1600" dirty="0"/>
              <a:t>이라면 </a:t>
            </a:r>
            <a:r>
              <a:rPr lang="ko-KR" altLang="en-US" sz="1600" dirty="0">
                <a:solidFill>
                  <a:srgbClr val="FF0000"/>
                </a:solidFill>
              </a:rPr>
              <a:t>식사</a:t>
            </a:r>
            <a:r>
              <a:rPr lang="en-US" altLang="ko-KR" sz="1600" dirty="0">
                <a:solidFill>
                  <a:srgbClr val="FF0000"/>
                </a:solidFill>
              </a:rPr>
              <a:t>, </a:t>
            </a:r>
            <a:r>
              <a:rPr lang="ko-KR" altLang="en-US" sz="1600" dirty="0">
                <a:solidFill>
                  <a:srgbClr val="FF0000"/>
                </a:solidFill>
              </a:rPr>
              <a:t>수면 기록 기능</a:t>
            </a:r>
            <a:r>
              <a:rPr lang="ko-KR" altLang="en-US" sz="1600" dirty="0"/>
              <a:t>과</a:t>
            </a:r>
            <a:r>
              <a:rPr lang="en-US" altLang="ko-KR" sz="1600" dirty="0"/>
              <a:t> </a:t>
            </a:r>
            <a:r>
              <a:rPr lang="ko-KR" altLang="en-US" sz="1600" dirty="0">
                <a:solidFill>
                  <a:srgbClr val="FF0000"/>
                </a:solidFill>
              </a:rPr>
              <a:t>많은 수의 파트너 </a:t>
            </a:r>
            <a:r>
              <a:rPr lang="ko-KR" altLang="en-US" sz="1600" dirty="0" err="1">
                <a:solidFill>
                  <a:srgbClr val="FF0000"/>
                </a:solidFill>
              </a:rPr>
              <a:t>앱스</a:t>
            </a:r>
            <a:r>
              <a:rPr lang="en-US" altLang="ko-KR" sz="1600" dirty="0">
                <a:solidFill>
                  <a:srgbClr val="FF0000"/>
                </a:solidFill>
              </a:rPr>
              <a:t>(Apps)</a:t>
            </a:r>
            <a:r>
              <a:rPr lang="ko-KR" altLang="en-US" sz="1600" dirty="0"/>
              <a:t>와 연동</a:t>
            </a:r>
            <a:r>
              <a:rPr lang="en-US" altLang="ko-KR" sz="1600" dirty="0"/>
              <a:t> </a:t>
            </a:r>
            <a:r>
              <a:rPr lang="ko-KR" altLang="en-US" sz="1600" dirty="0"/>
              <a:t>가능</a:t>
            </a:r>
            <a:r>
              <a:rPr lang="en-US" altLang="ko-KR" sz="1600" dirty="0"/>
              <a:t>,</a:t>
            </a:r>
          </a:p>
          <a:p>
            <a:r>
              <a:rPr lang="ko-KR" altLang="en-US" sz="1600" dirty="0">
                <a:solidFill>
                  <a:srgbClr val="FF0000"/>
                </a:solidFill>
              </a:rPr>
              <a:t>액세서리와 연동이 가능</a:t>
            </a:r>
            <a:r>
              <a:rPr lang="ko-KR" altLang="en-US" sz="1600" dirty="0"/>
              <a:t>하다는 점입니다</a:t>
            </a:r>
            <a:r>
              <a:rPr lang="en-US" altLang="ko-KR" sz="1600" dirty="0"/>
              <a:t>.</a:t>
            </a:r>
          </a:p>
          <a:p>
            <a:endParaRPr lang="en-US" altLang="ko-KR" sz="1600" dirty="0"/>
          </a:p>
          <a:p>
            <a:r>
              <a:rPr lang="ko-KR" altLang="en-US" sz="1600" dirty="0"/>
              <a:t>하지만</a:t>
            </a:r>
            <a:r>
              <a:rPr lang="en-US" altLang="ko-KR" sz="1600" dirty="0"/>
              <a:t>, </a:t>
            </a:r>
            <a:r>
              <a:rPr lang="ko-KR" altLang="en-US" sz="1600" dirty="0">
                <a:solidFill>
                  <a:srgbClr val="0070C0"/>
                </a:solidFill>
              </a:rPr>
              <a:t>소셜 기능</a:t>
            </a:r>
            <a:r>
              <a:rPr lang="ko-KR" altLang="en-US" sz="1600" dirty="0"/>
              <a:t>의 경우 </a:t>
            </a:r>
            <a:r>
              <a:rPr lang="ko-KR" altLang="en-US" sz="1600" dirty="0" err="1"/>
              <a:t>짐데이와</a:t>
            </a:r>
            <a:r>
              <a:rPr lang="ko-KR" altLang="en-US" sz="1600" dirty="0"/>
              <a:t> 비교해보면 </a:t>
            </a:r>
            <a:r>
              <a:rPr lang="ko-KR" altLang="en-US" sz="1600" dirty="0">
                <a:solidFill>
                  <a:srgbClr val="0070C0"/>
                </a:solidFill>
              </a:rPr>
              <a:t>글이나 댓글 게시 등에서 확연한 차이</a:t>
            </a:r>
            <a:r>
              <a:rPr lang="ko-KR" altLang="en-US" sz="1600" dirty="0"/>
              <a:t>가 나고</a:t>
            </a:r>
            <a:r>
              <a:rPr lang="en-US" altLang="ko-KR" sz="1600" dirty="0"/>
              <a:t>,</a:t>
            </a:r>
          </a:p>
          <a:p>
            <a:r>
              <a:rPr lang="ko-KR" altLang="en-US" sz="1600" dirty="0">
                <a:solidFill>
                  <a:srgbClr val="0070C0"/>
                </a:solidFill>
              </a:rPr>
              <a:t>지원하는 분석 그래프의 종류도 빈약</a:t>
            </a:r>
            <a:r>
              <a:rPr lang="ko-KR" altLang="en-US" sz="1600" dirty="0"/>
              <a:t>합니다</a:t>
            </a:r>
            <a:r>
              <a:rPr lang="en-US" altLang="ko-KR" sz="1600" dirty="0"/>
              <a:t>. </a:t>
            </a:r>
            <a:r>
              <a:rPr lang="ko-KR" altLang="en-US" sz="1600" dirty="0">
                <a:solidFill>
                  <a:srgbClr val="0070C0"/>
                </a:solidFill>
              </a:rPr>
              <a:t>영상</a:t>
            </a:r>
            <a:r>
              <a:rPr lang="ko-KR" altLang="en-US" sz="1600" dirty="0"/>
              <a:t>도 추가되면 좋겠고</a:t>
            </a:r>
            <a:r>
              <a:rPr lang="en-US" altLang="ko-KR" sz="1600" dirty="0"/>
              <a:t>, </a:t>
            </a:r>
            <a:r>
              <a:rPr lang="ko-KR" altLang="en-US" sz="1600" dirty="0"/>
              <a:t>운동 </a:t>
            </a:r>
            <a:r>
              <a:rPr lang="ko-KR" altLang="en-US" sz="1600" dirty="0">
                <a:solidFill>
                  <a:srgbClr val="0070C0"/>
                </a:solidFill>
              </a:rPr>
              <a:t>설명도 부족</a:t>
            </a:r>
            <a:r>
              <a:rPr lang="ko-KR" altLang="en-US" sz="1600" dirty="0"/>
              <a:t>합니다</a:t>
            </a:r>
            <a:r>
              <a:rPr lang="en-US" altLang="ko-KR" sz="1600" dirty="0"/>
              <a:t>.</a:t>
            </a:r>
          </a:p>
          <a:p>
            <a:endParaRPr lang="en-US" altLang="ko-KR" sz="1600" dirty="0"/>
          </a:p>
          <a:p>
            <a:r>
              <a:rPr lang="ko-KR" altLang="en-US" sz="1600" dirty="0"/>
              <a:t>다신 트레이너와 비교해보면 앱을 종료할 때</a:t>
            </a:r>
            <a:r>
              <a:rPr lang="en-US" altLang="ko-KR" sz="1600" dirty="0"/>
              <a:t>, </a:t>
            </a:r>
            <a:r>
              <a:rPr lang="ko-KR" altLang="en-US" sz="1600" dirty="0">
                <a:solidFill>
                  <a:srgbClr val="00B050"/>
                </a:solidFill>
              </a:rPr>
              <a:t>그 날 한 운동을 종합적으로 정리해서</a:t>
            </a:r>
            <a:endParaRPr lang="en-US" altLang="ko-KR" sz="1600" dirty="0">
              <a:solidFill>
                <a:srgbClr val="00B050"/>
              </a:solidFill>
            </a:endParaRPr>
          </a:p>
          <a:p>
            <a:r>
              <a:rPr lang="ko-KR" altLang="en-US" sz="1600" dirty="0">
                <a:solidFill>
                  <a:srgbClr val="00B050"/>
                </a:solidFill>
              </a:rPr>
              <a:t>보여주는 기능</a:t>
            </a:r>
            <a:r>
              <a:rPr lang="ko-KR" altLang="en-US" sz="1600" dirty="0"/>
              <a:t>이 좋았었는데 </a:t>
            </a:r>
            <a:r>
              <a:rPr lang="en-US" altLang="ko-KR" sz="1600" dirty="0"/>
              <a:t>S</a:t>
            </a:r>
            <a:r>
              <a:rPr lang="ko-KR" altLang="en-US" sz="1600" dirty="0"/>
              <a:t>헬스에 해당 기능이 추가되면 좋을 것 같습니다</a:t>
            </a:r>
            <a:r>
              <a:rPr lang="en-US" altLang="ko-KR" sz="1600" dirty="0"/>
              <a:t>.</a:t>
            </a:r>
          </a:p>
        </p:txBody>
      </p:sp>
      <p:sp>
        <p:nvSpPr>
          <p:cNvPr id="9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1372487" y="116632"/>
            <a:ext cx="4434915" cy="288032"/>
          </a:xfrm>
        </p:spPr>
        <p:txBody>
          <a:bodyPr/>
          <a:lstStyle/>
          <a:p>
            <a:r>
              <a:rPr lang="en-US" altLang="ko-KR" dirty="0"/>
              <a:t>‘S</a:t>
            </a:r>
            <a:r>
              <a:rPr lang="ko-KR" altLang="en-US" dirty="0"/>
              <a:t>헬스</a:t>
            </a:r>
            <a:r>
              <a:rPr lang="en-US" altLang="ko-KR" dirty="0"/>
              <a:t>’ App</a:t>
            </a:r>
            <a:r>
              <a:rPr lang="ko-KR" altLang="en-US" dirty="0"/>
              <a:t>의 </a:t>
            </a:r>
            <a:r>
              <a:rPr lang="en-US" altLang="ko-KR" dirty="0"/>
              <a:t>Reverse-engineering</a:t>
            </a:r>
            <a:endParaRPr lang="ko-KR" altLang="en-US" dirty="0"/>
          </a:p>
        </p:txBody>
      </p:sp>
      <p:sp>
        <p:nvSpPr>
          <p:cNvPr id="10" name="텍스트 개체 틀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ko-KR" altLang="en-US" dirty="0"/>
              <a:t>윤병헌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8523463" y="6156642"/>
            <a:ext cx="1249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(</a:t>
            </a:r>
            <a:r>
              <a:rPr lang="ko-KR" altLang="en-US" dirty="0">
                <a:solidFill>
                  <a:srgbClr val="FF0000"/>
                </a:solidFill>
              </a:rPr>
              <a:t>중간고사</a:t>
            </a:r>
            <a:r>
              <a:rPr lang="en-US" altLang="ko-KR" dirty="0">
                <a:solidFill>
                  <a:srgbClr val="FF0000"/>
                </a:solidFill>
              </a:rPr>
              <a:t>)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80673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ko-KR" altLang="en-US" dirty="0"/>
              <a:t>비교 종합 </a:t>
            </a:r>
            <a:r>
              <a:rPr lang="en-US" altLang="ko-KR" dirty="0"/>
              <a:t>+ </a:t>
            </a:r>
            <a:r>
              <a:rPr lang="ko-KR" altLang="en-US" dirty="0"/>
              <a:t>개선된 점 </a:t>
            </a:r>
            <a:r>
              <a:rPr lang="en-US" altLang="ko-KR" dirty="0"/>
              <a:t>+ </a:t>
            </a:r>
            <a:r>
              <a:rPr lang="ko-KR" altLang="en-US" dirty="0"/>
              <a:t>문제점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28343" y="4653136"/>
            <a:ext cx="894741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FF0909"/>
                </a:solidFill>
              </a:rPr>
              <a:t>S</a:t>
            </a:r>
            <a:r>
              <a:rPr lang="ko-KR" altLang="en-US" sz="1600" dirty="0" err="1">
                <a:solidFill>
                  <a:srgbClr val="FF0909"/>
                </a:solidFill>
              </a:rPr>
              <a:t>매니져</a:t>
            </a:r>
            <a:r>
              <a:rPr lang="ko-KR" altLang="en-US" sz="1600" dirty="0" err="1"/>
              <a:t>는</a:t>
            </a:r>
            <a:r>
              <a:rPr lang="ko-KR" altLang="en-US" sz="1600" dirty="0"/>
              <a:t> </a:t>
            </a:r>
            <a:r>
              <a:rPr lang="en-US" altLang="ko-KR" sz="1600" dirty="0"/>
              <a:t>S</a:t>
            </a:r>
            <a:r>
              <a:rPr lang="ko-KR" altLang="en-US" sz="1600" dirty="0"/>
              <a:t>헬스의 단점이었던 소셜 기능</a:t>
            </a:r>
            <a:r>
              <a:rPr lang="en-US" altLang="ko-KR" sz="1600" dirty="0"/>
              <a:t>, App </a:t>
            </a:r>
            <a:r>
              <a:rPr lang="ko-KR" altLang="en-US" sz="1600" dirty="0"/>
              <a:t>음악을 보완했고 </a:t>
            </a:r>
            <a:r>
              <a:rPr lang="en-US" altLang="ko-KR" sz="1600" dirty="0"/>
              <a:t>(</a:t>
            </a:r>
            <a:r>
              <a:rPr lang="ko-KR" altLang="en-US" sz="1600" dirty="0"/>
              <a:t>소셜 </a:t>
            </a:r>
            <a:r>
              <a:rPr lang="en-US" altLang="ko-KR" sz="1600" dirty="0"/>
              <a:t>– S</a:t>
            </a:r>
            <a:r>
              <a:rPr lang="ko-KR" altLang="en-US" sz="1600" dirty="0"/>
              <a:t>톡</a:t>
            </a:r>
            <a:r>
              <a:rPr lang="en-US" altLang="ko-KR" sz="1600" dirty="0"/>
              <a:t>, </a:t>
            </a:r>
            <a:r>
              <a:rPr lang="ko-KR" altLang="en-US" sz="1600" dirty="0"/>
              <a:t>음악 </a:t>
            </a:r>
            <a:r>
              <a:rPr lang="en-US" altLang="ko-KR" sz="1600" dirty="0"/>
              <a:t>– S Music),</a:t>
            </a:r>
          </a:p>
          <a:p>
            <a:r>
              <a:rPr lang="ko-KR" altLang="en-US" sz="1600" dirty="0"/>
              <a:t>그 외 앱에 메뉴 버튼을 도입하였습니다</a:t>
            </a:r>
            <a:r>
              <a:rPr lang="en-US" altLang="ko-KR" sz="1600" dirty="0"/>
              <a:t>. </a:t>
            </a:r>
            <a:r>
              <a:rPr lang="ko-KR" altLang="en-US" sz="1600" dirty="0"/>
              <a:t>운동에 대한 설명과 종료 화면을 추가했습니다</a:t>
            </a:r>
            <a:r>
              <a:rPr lang="en-US" altLang="ko-KR" sz="1600" dirty="0"/>
              <a:t>.</a:t>
            </a:r>
            <a:r>
              <a:rPr lang="ko-KR" altLang="en-US" sz="1600" dirty="0"/>
              <a:t> 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ko-KR" altLang="en-US" sz="1600" dirty="0"/>
              <a:t>운동 설명을 넣으면서 </a:t>
            </a:r>
            <a:r>
              <a:rPr lang="ko-KR" altLang="en-US" sz="1600" dirty="0">
                <a:solidFill>
                  <a:srgbClr val="0070C0"/>
                </a:solidFill>
              </a:rPr>
              <a:t>영상</a:t>
            </a:r>
            <a:r>
              <a:rPr lang="ko-KR" altLang="en-US" sz="1600" dirty="0"/>
              <a:t>도 추가할 것을 고려했지만</a:t>
            </a:r>
            <a:r>
              <a:rPr lang="en-US" altLang="ko-KR" sz="1600" dirty="0"/>
              <a:t>, </a:t>
            </a:r>
            <a:r>
              <a:rPr lang="ko-KR" altLang="en-US" sz="1600" dirty="0"/>
              <a:t>어플의 용량이 상승될 것을 우려하여</a:t>
            </a:r>
            <a:endParaRPr lang="en-US" altLang="ko-KR" sz="1600" dirty="0"/>
          </a:p>
          <a:p>
            <a:r>
              <a:rPr lang="ko-KR" altLang="en-US" sz="1600" dirty="0"/>
              <a:t>넣지 않았습니다</a:t>
            </a:r>
            <a:r>
              <a:rPr lang="en-US" altLang="ko-KR" sz="1600" dirty="0"/>
              <a:t>. </a:t>
            </a:r>
            <a:r>
              <a:rPr lang="ko-KR" altLang="en-US" sz="1600" dirty="0">
                <a:solidFill>
                  <a:srgbClr val="00B050"/>
                </a:solidFill>
              </a:rPr>
              <a:t>분석 그래프</a:t>
            </a:r>
            <a:r>
              <a:rPr lang="ko-KR" altLang="en-US" sz="1600" dirty="0"/>
              <a:t>는 어떻게 수정해야 할지 몰라서 변경하지 못 했습니다</a:t>
            </a:r>
            <a:r>
              <a:rPr lang="en-US" altLang="ko-KR" sz="1600" dirty="0"/>
              <a:t>.</a:t>
            </a:r>
          </a:p>
        </p:txBody>
      </p:sp>
      <p:sp>
        <p:nvSpPr>
          <p:cNvPr id="9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1372487" y="116632"/>
            <a:ext cx="4434915" cy="288032"/>
          </a:xfrm>
        </p:spPr>
        <p:txBody>
          <a:bodyPr/>
          <a:lstStyle/>
          <a:p>
            <a:r>
              <a:rPr lang="en-US" altLang="ko-KR" dirty="0"/>
              <a:t>‘S</a:t>
            </a:r>
            <a:r>
              <a:rPr lang="ko-KR" altLang="en-US" dirty="0"/>
              <a:t>헬스</a:t>
            </a:r>
            <a:r>
              <a:rPr lang="en-US" altLang="ko-KR" dirty="0"/>
              <a:t>’ App</a:t>
            </a:r>
            <a:r>
              <a:rPr lang="ko-KR" altLang="en-US" dirty="0"/>
              <a:t>의 </a:t>
            </a:r>
            <a:r>
              <a:rPr lang="en-US" altLang="ko-KR" dirty="0"/>
              <a:t>Reverse-engineering</a:t>
            </a:r>
            <a:endParaRPr lang="ko-KR" altLang="en-US" dirty="0"/>
          </a:p>
        </p:txBody>
      </p:sp>
      <p:sp>
        <p:nvSpPr>
          <p:cNvPr id="10" name="텍스트 개체 틀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ko-KR" altLang="en-US" dirty="0"/>
              <a:t>윤병헌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8523463" y="6156642"/>
            <a:ext cx="1249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(</a:t>
            </a:r>
            <a:r>
              <a:rPr lang="ko-KR" altLang="en-US" dirty="0">
                <a:solidFill>
                  <a:srgbClr val="FF0000"/>
                </a:solidFill>
              </a:rPr>
              <a:t>기말고사</a:t>
            </a:r>
            <a:r>
              <a:rPr lang="en-US" altLang="ko-KR" dirty="0">
                <a:solidFill>
                  <a:srgbClr val="FF0000"/>
                </a:solidFill>
              </a:rPr>
              <a:t>)</a:t>
            </a:r>
            <a:endParaRPr lang="ko-KR" altLang="en-US" dirty="0">
              <a:solidFill>
                <a:srgbClr val="FF0000"/>
              </a:solidFill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7462726"/>
              </p:ext>
            </p:extLst>
          </p:nvPr>
        </p:nvGraphicFramePr>
        <p:xfrm>
          <a:off x="442593" y="1389744"/>
          <a:ext cx="9118917" cy="30545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19134">
                  <a:extLst>
                    <a:ext uri="{9D8B030D-6E8A-4147-A177-3AD203B41FA5}">
                      <a16:colId xmlns:a16="http://schemas.microsoft.com/office/drawing/2014/main" val="3860747258"/>
                    </a:ext>
                  </a:extLst>
                </a:gridCol>
                <a:gridCol w="919117">
                  <a:extLst>
                    <a:ext uri="{9D8B030D-6E8A-4147-A177-3AD203B41FA5}">
                      <a16:colId xmlns:a16="http://schemas.microsoft.com/office/drawing/2014/main" val="893332625"/>
                    </a:ext>
                  </a:extLst>
                </a:gridCol>
                <a:gridCol w="999688">
                  <a:extLst>
                    <a:ext uri="{9D8B030D-6E8A-4147-A177-3AD203B41FA5}">
                      <a16:colId xmlns:a16="http://schemas.microsoft.com/office/drawing/2014/main" val="2587535351"/>
                    </a:ext>
                  </a:extLst>
                </a:gridCol>
                <a:gridCol w="1307284">
                  <a:extLst>
                    <a:ext uri="{9D8B030D-6E8A-4147-A177-3AD203B41FA5}">
                      <a16:colId xmlns:a16="http://schemas.microsoft.com/office/drawing/2014/main" val="4162910154"/>
                    </a:ext>
                  </a:extLst>
                </a:gridCol>
                <a:gridCol w="1231441">
                  <a:extLst>
                    <a:ext uri="{9D8B030D-6E8A-4147-A177-3AD203B41FA5}">
                      <a16:colId xmlns:a16="http://schemas.microsoft.com/office/drawing/2014/main" val="1060981316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2078882514"/>
                    </a:ext>
                  </a:extLst>
                </a:gridCol>
                <a:gridCol w="1061419">
                  <a:extLst>
                    <a:ext uri="{9D8B030D-6E8A-4147-A177-3AD203B41FA5}">
                      <a16:colId xmlns:a16="http://schemas.microsoft.com/office/drawing/2014/main" val="2651682306"/>
                    </a:ext>
                  </a:extLst>
                </a:gridCol>
                <a:gridCol w="856698">
                  <a:extLst>
                    <a:ext uri="{9D8B030D-6E8A-4147-A177-3AD203B41FA5}">
                      <a16:colId xmlns:a16="http://schemas.microsoft.com/office/drawing/2014/main" val="1384462065"/>
                    </a:ext>
                  </a:extLst>
                </a:gridCol>
              </a:tblGrid>
              <a:tr h="600993"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S</a:t>
                      </a:r>
                      <a:r>
                        <a:rPr lang="ko-KR" altLang="en-US" sz="1600" dirty="0"/>
                        <a:t>헬스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/>
                        <a:t>런데이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다신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ko-KR" altLang="en-US" sz="1400" dirty="0"/>
                        <a:t>트레이너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/>
                        <a:t>타바타</a:t>
                      </a:r>
                      <a:endParaRPr lang="en-US" altLang="ko-KR" sz="1600" dirty="0"/>
                    </a:p>
                    <a:p>
                      <a:pPr algn="ctr" latinLnBrk="1"/>
                      <a:r>
                        <a:rPr lang="ko-KR" altLang="en-US" sz="1600" dirty="0"/>
                        <a:t>운동 </a:t>
                      </a:r>
                      <a:r>
                        <a:rPr lang="en-US" altLang="ko-KR" sz="1600" dirty="0"/>
                        <a:t>ver2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/>
                        <a:t>짐데이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MyFitness</a:t>
                      </a:r>
                      <a:r>
                        <a:rPr lang="en-US" altLang="ko-KR" sz="1200" baseline="0" dirty="0"/>
                        <a:t>Pal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S</a:t>
                      </a:r>
                      <a:r>
                        <a:rPr lang="ko-KR" altLang="en-US" sz="1200" dirty="0" err="1"/>
                        <a:t>매니져</a:t>
                      </a:r>
                      <a:endParaRPr lang="ko-KR" altLang="en-US" sz="1200" dirty="0"/>
                    </a:p>
                  </a:txBody>
                  <a:tcPr>
                    <a:solidFill>
                      <a:srgbClr val="FF47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9943591"/>
                  </a:ext>
                </a:extLst>
              </a:tr>
              <a:tr h="4131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소셜 기능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◎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○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4363679"/>
                  </a:ext>
                </a:extLst>
              </a:tr>
              <a:tr h="4056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App</a:t>
                      </a:r>
                      <a:r>
                        <a:rPr lang="ko-KR" altLang="en-US" dirty="0"/>
                        <a:t> 음악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X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X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◎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X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X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○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462313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영상 유무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X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X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X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X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2750088"/>
                  </a:ext>
                </a:extLst>
              </a:tr>
              <a:tr h="4002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앱 연동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○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0572101"/>
                  </a:ext>
                </a:extLst>
              </a:tr>
              <a:tr h="4340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분석 그래프</a:t>
                      </a:r>
                      <a:endParaRPr lang="ko-KR" altLang="en-US" sz="1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X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X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◎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△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9944295"/>
                  </a:ext>
                </a:extLst>
              </a:tr>
              <a:tr h="4346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기타 기능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X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△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42897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886086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ko-KR" altLang="en-US" dirty="0"/>
              <a:t>윤병헌</a:t>
            </a:r>
          </a:p>
        </p:txBody>
      </p:sp>
      <p:sp>
        <p:nvSpPr>
          <p:cNvPr id="6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‘S</a:t>
            </a:r>
            <a:r>
              <a:rPr lang="ko-KR" altLang="en-US" dirty="0"/>
              <a:t>헬스</a:t>
            </a:r>
            <a:r>
              <a:rPr lang="en-US" altLang="ko-KR" dirty="0"/>
              <a:t>’ App</a:t>
            </a:r>
            <a:r>
              <a:rPr lang="ko-KR" altLang="en-US" dirty="0"/>
              <a:t>의 </a:t>
            </a:r>
            <a:r>
              <a:rPr lang="en-US" altLang="ko-KR" dirty="0"/>
              <a:t>Reverse-engineering</a:t>
            </a:r>
            <a:endParaRPr lang="ko-KR" altLang="en-US" dirty="0"/>
          </a:p>
        </p:txBody>
      </p:sp>
      <p:sp>
        <p:nvSpPr>
          <p:cNvPr id="12" name="텍스트 개체 틀 3"/>
          <p:cNvSpPr>
            <a:spLocks noGrp="1"/>
          </p:cNvSpPr>
          <p:nvPr>
            <p:ph type="body" sz="quarter" idx="15"/>
          </p:nvPr>
        </p:nvSpPr>
        <p:spPr>
          <a:xfrm>
            <a:off x="7296362" y="116632"/>
            <a:ext cx="2492803" cy="288032"/>
          </a:xfrm>
        </p:spPr>
        <p:txBody>
          <a:bodyPr/>
          <a:lstStyle/>
          <a:p>
            <a:r>
              <a:rPr lang="ko-KR" altLang="en-US" dirty="0"/>
              <a:t>자료 흐름도</a:t>
            </a:r>
            <a:r>
              <a:rPr lang="en-US" altLang="ko-KR" dirty="0"/>
              <a:t>(DFD)</a:t>
            </a:r>
            <a:endParaRPr lang="ko-KR" altLang="en-US" dirty="0"/>
          </a:p>
        </p:txBody>
      </p:sp>
      <p:sp>
        <p:nvSpPr>
          <p:cNvPr id="13" name="텍스트 개체 틀 4"/>
          <p:cNvSpPr>
            <a:spLocks noGrp="1"/>
          </p:cNvSpPr>
          <p:nvPr>
            <p:ph type="body" sz="quarter" idx="16"/>
          </p:nvPr>
        </p:nvSpPr>
        <p:spPr>
          <a:xfrm>
            <a:off x="1371650" y="376089"/>
            <a:ext cx="2492803" cy="288032"/>
          </a:xfrm>
        </p:spPr>
        <p:txBody>
          <a:bodyPr/>
          <a:lstStyle/>
          <a:p>
            <a:r>
              <a:rPr lang="en-US" altLang="ko-KR" dirty="0"/>
              <a:t>S</a:t>
            </a:r>
            <a:r>
              <a:rPr lang="ko-KR" altLang="en-US" dirty="0"/>
              <a:t>헬스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44488" y="1196752"/>
            <a:ext cx="40911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[ </a:t>
            </a:r>
            <a:r>
              <a:rPr lang="ko-KR" altLang="en-US" dirty="0">
                <a:solidFill>
                  <a:srgbClr val="D45D40"/>
                </a:solidFill>
              </a:rPr>
              <a:t>자료 흐름도</a:t>
            </a:r>
            <a:r>
              <a:rPr lang="en-US" altLang="ko-KR" dirty="0">
                <a:solidFill>
                  <a:srgbClr val="D45D40"/>
                </a:solidFill>
              </a:rPr>
              <a:t>(DFD)</a:t>
            </a:r>
            <a:r>
              <a:rPr lang="ko-KR" altLang="en-US" dirty="0"/>
              <a:t>를 위한 시나리오 </a:t>
            </a:r>
            <a:r>
              <a:rPr lang="en-US" altLang="ko-KR" dirty="0"/>
              <a:t>]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16496" y="1844824"/>
            <a:ext cx="90730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( </a:t>
            </a:r>
            <a:r>
              <a:rPr lang="ko-KR" altLang="en-US" dirty="0"/>
              <a:t>가능한 항목이 많으므로 </a:t>
            </a:r>
            <a:r>
              <a:rPr lang="en-US" altLang="ko-KR" dirty="0"/>
              <a:t>App</a:t>
            </a:r>
            <a:r>
              <a:rPr lang="ko-KR" altLang="en-US" dirty="0"/>
              <a:t>의 기능 중 운동을 한다는 가정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원하는 </a:t>
            </a:r>
            <a:r>
              <a:rPr lang="ko-KR" altLang="en-US" dirty="0">
                <a:solidFill>
                  <a:srgbClr val="0070C0"/>
                </a:solidFill>
              </a:rPr>
              <a:t>운동을 선택</a:t>
            </a:r>
            <a:r>
              <a:rPr lang="ko-KR" altLang="en-US" dirty="0"/>
              <a:t> 후에 </a:t>
            </a:r>
            <a:r>
              <a:rPr lang="en-US" altLang="ko-KR" dirty="0"/>
              <a:t>( </a:t>
            </a:r>
            <a:r>
              <a:rPr lang="ko-KR" altLang="en-US" dirty="0"/>
              <a:t>원하는 경우에 </a:t>
            </a:r>
            <a:r>
              <a:rPr lang="ko-KR" altLang="en-US" dirty="0">
                <a:solidFill>
                  <a:srgbClr val="0070C0"/>
                </a:solidFill>
              </a:rPr>
              <a:t>목표를 설정</a:t>
            </a:r>
            <a:r>
              <a:rPr lang="ko-KR" altLang="en-US" dirty="0"/>
              <a:t>하고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rgbClr val="0070C0"/>
                </a:solidFill>
              </a:rPr>
              <a:t>운동을 시작</a:t>
            </a:r>
            <a:r>
              <a:rPr lang="ko-KR" altLang="en-US" dirty="0"/>
              <a:t>합니다</a:t>
            </a:r>
            <a:r>
              <a:rPr lang="en-US" altLang="ko-KR" dirty="0"/>
              <a:t>.</a:t>
            </a:r>
          </a:p>
          <a:p>
            <a:r>
              <a:rPr lang="ko-KR" altLang="en-US" dirty="0">
                <a:solidFill>
                  <a:srgbClr val="0070C0"/>
                </a:solidFill>
              </a:rPr>
              <a:t>운동이 끝</a:t>
            </a:r>
            <a:r>
              <a:rPr lang="ko-KR" altLang="en-US" dirty="0"/>
              <a:t>난 후에는 </a:t>
            </a:r>
            <a:r>
              <a:rPr lang="ko-KR" altLang="en-US" dirty="0">
                <a:solidFill>
                  <a:srgbClr val="FF0000"/>
                </a:solidFill>
              </a:rPr>
              <a:t>운동 시간과 총 시간이 저장되며 사진과 메모 첨부가 가능</a:t>
            </a:r>
            <a:r>
              <a:rPr lang="ko-KR" altLang="en-US" dirty="0"/>
              <a:t>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753" y="2924944"/>
            <a:ext cx="9028751" cy="341968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977336" y="3323893"/>
            <a:ext cx="13681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err="1">
                <a:solidFill>
                  <a:srgbClr val="7030A0"/>
                </a:solidFill>
              </a:rPr>
              <a:t>Giffy</a:t>
            </a:r>
            <a:r>
              <a:rPr lang="en-US" altLang="ko-KR" sz="2000" dirty="0">
                <a:solidFill>
                  <a:srgbClr val="7030A0"/>
                </a:solidFill>
              </a:rPr>
              <a:t> </a:t>
            </a:r>
            <a:r>
              <a:rPr lang="ko-KR" altLang="en-US" sz="2000" dirty="0">
                <a:solidFill>
                  <a:srgbClr val="7030A0"/>
                </a:solidFill>
              </a:rPr>
              <a:t>사용</a:t>
            </a:r>
          </a:p>
        </p:txBody>
      </p:sp>
    </p:spTree>
    <p:extLst>
      <p:ext uri="{BB962C8B-B14F-4D97-AF65-F5344CB8AC3E}">
        <p14:creationId xmlns:p14="http://schemas.microsoft.com/office/powerpoint/2010/main" val="32307878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ko-KR" altLang="en-US" dirty="0"/>
              <a:t>윤병헌</a:t>
            </a:r>
          </a:p>
        </p:txBody>
      </p:sp>
      <p:sp>
        <p:nvSpPr>
          <p:cNvPr id="6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‘S</a:t>
            </a:r>
            <a:r>
              <a:rPr lang="ko-KR" altLang="en-US" dirty="0"/>
              <a:t>헬스</a:t>
            </a:r>
            <a:r>
              <a:rPr lang="en-US" altLang="ko-KR" dirty="0"/>
              <a:t>’ App</a:t>
            </a:r>
            <a:r>
              <a:rPr lang="ko-KR" altLang="en-US" dirty="0"/>
              <a:t>의 </a:t>
            </a:r>
            <a:r>
              <a:rPr lang="en-US" altLang="ko-KR" dirty="0"/>
              <a:t>Reverse-engineering</a:t>
            </a:r>
            <a:endParaRPr lang="ko-KR" altLang="en-US" dirty="0"/>
          </a:p>
        </p:txBody>
      </p:sp>
      <p:sp>
        <p:nvSpPr>
          <p:cNvPr id="12" name="텍스트 개체 틀 3"/>
          <p:cNvSpPr>
            <a:spLocks noGrp="1"/>
          </p:cNvSpPr>
          <p:nvPr>
            <p:ph type="body" sz="quarter" idx="15"/>
          </p:nvPr>
        </p:nvSpPr>
        <p:spPr>
          <a:xfrm>
            <a:off x="7296362" y="116632"/>
            <a:ext cx="2492803" cy="288032"/>
          </a:xfrm>
        </p:spPr>
        <p:txBody>
          <a:bodyPr/>
          <a:lstStyle/>
          <a:p>
            <a:r>
              <a:rPr lang="ko-KR" altLang="en-US" dirty="0"/>
              <a:t>자료 사전</a:t>
            </a:r>
            <a:r>
              <a:rPr lang="en-US" altLang="ko-KR" dirty="0"/>
              <a:t>(DD)</a:t>
            </a:r>
            <a:endParaRPr lang="ko-KR" altLang="en-US" dirty="0"/>
          </a:p>
        </p:txBody>
      </p:sp>
      <p:sp>
        <p:nvSpPr>
          <p:cNvPr id="13" name="텍스트 개체 틀 4"/>
          <p:cNvSpPr>
            <a:spLocks noGrp="1"/>
          </p:cNvSpPr>
          <p:nvPr>
            <p:ph type="body" sz="quarter" idx="16"/>
          </p:nvPr>
        </p:nvSpPr>
        <p:spPr>
          <a:xfrm>
            <a:off x="1371650" y="376089"/>
            <a:ext cx="2492803" cy="288032"/>
          </a:xfrm>
        </p:spPr>
        <p:txBody>
          <a:bodyPr/>
          <a:lstStyle/>
          <a:p>
            <a:r>
              <a:rPr lang="en-US" altLang="ko-KR" dirty="0"/>
              <a:t>S</a:t>
            </a:r>
            <a:r>
              <a:rPr lang="ko-KR" altLang="en-US" dirty="0"/>
              <a:t>헬스 </a:t>
            </a:r>
            <a:r>
              <a:rPr lang="en-US" altLang="ko-KR" dirty="0"/>
              <a:t>&gt; </a:t>
            </a:r>
            <a:r>
              <a:rPr lang="ko-KR" altLang="en-US" dirty="0"/>
              <a:t>내 페이지 </a:t>
            </a:r>
            <a:r>
              <a:rPr lang="en-US" altLang="ko-KR" dirty="0"/>
              <a:t>&gt; </a:t>
            </a:r>
            <a:r>
              <a:rPr lang="ko-KR" altLang="en-US" dirty="0"/>
              <a:t>프로필 편집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517" y="1611322"/>
            <a:ext cx="2738902" cy="486915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44488" y="1132326"/>
            <a:ext cx="4196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(</a:t>
            </a:r>
            <a:r>
              <a:rPr lang="ko-KR" altLang="en-US" dirty="0">
                <a:solidFill>
                  <a:srgbClr val="FF0000"/>
                </a:solidFill>
              </a:rPr>
              <a:t>일부의</a:t>
            </a:r>
            <a:r>
              <a:rPr lang="en-US" altLang="ko-KR" dirty="0">
                <a:solidFill>
                  <a:srgbClr val="FF0000"/>
                </a:solidFill>
              </a:rPr>
              <a:t>) </a:t>
            </a:r>
            <a:r>
              <a:rPr lang="ko-KR" altLang="en-US" dirty="0">
                <a:solidFill>
                  <a:srgbClr val="FF0000"/>
                </a:solidFill>
              </a:rPr>
              <a:t>자료 사전</a:t>
            </a:r>
            <a:r>
              <a:rPr lang="ko-KR" altLang="en-US" dirty="0"/>
              <a:t>을 위한 </a:t>
            </a:r>
            <a:r>
              <a:rPr lang="ko-KR" altLang="en-US" dirty="0">
                <a:solidFill>
                  <a:srgbClr val="00B050"/>
                </a:solidFill>
              </a:rPr>
              <a:t>프로필 정보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584847" y="1520088"/>
            <a:ext cx="60612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</a:t>
            </a:r>
            <a:r>
              <a:rPr lang="en-US" altLang="ko-KR" dirty="0">
                <a:solidFill>
                  <a:srgbClr val="00B050"/>
                </a:solidFill>
              </a:rPr>
              <a:t> </a:t>
            </a:r>
            <a:r>
              <a:rPr lang="ko-KR" altLang="en-US" dirty="0">
                <a:solidFill>
                  <a:srgbClr val="00B050"/>
                </a:solidFill>
              </a:rPr>
              <a:t>프로필 정보 </a:t>
            </a:r>
            <a:r>
              <a:rPr lang="en-US" altLang="ko-KR" dirty="0">
                <a:solidFill>
                  <a:srgbClr val="00B050"/>
                </a:solidFill>
              </a:rPr>
              <a:t>=</a:t>
            </a:r>
          </a:p>
          <a:p>
            <a:r>
              <a:rPr lang="ko-KR" altLang="en-US" u="sng" dirty="0"/>
              <a:t>이름</a:t>
            </a:r>
            <a:r>
              <a:rPr lang="ko-KR" altLang="en-US" dirty="0"/>
              <a:t> </a:t>
            </a:r>
            <a:r>
              <a:rPr lang="en-US" altLang="ko-KR" dirty="0"/>
              <a:t>+ </a:t>
            </a:r>
            <a:r>
              <a:rPr lang="ko-KR" altLang="en-US" dirty="0"/>
              <a:t>사진 </a:t>
            </a:r>
            <a:r>
              <a:rPr lang="en-US" altLang="ko-KR" dirty="0"/>
              <a:t>+ </a:t>
            </a:r>
            <a:r>
              <a:rPr lang="ko-KR" altLang="en-US" u="sng" dirty="0"/>
              <a:t>성별</a:t>
            </a:r>
            <a:r>
              <a:rPr lang="ko-KR" altLang="en-US" dirty="0"/>
              <a:t> </a:t>
            </a:r>
            <a:r>
              <a:rPr lang="en-US" altLang="ko-KR" dirty="0"/>
              <a:t>+ </a:t>
            </a:r>
            <a:r>
              <a:rPr lang="ko-KR" altLang="en-US" u="sng" dirty="0"/>
              <a:t>생년월일</a:t>
            </a:r>
            <a:r>
              <a:rPr lang="ko-KR" altLang="en-US" dirty="0"/>
              <a:t> </a:t>
            </a:r>
            <a:r>
              <a:rPr lang="en-US" altLang="ko-KR" dirty="0"/>
              <a:t>+ </a:t>
            </a:r>
            <a:r>
              <a:rPr lang="ko-KR" altLang="en-US" u="sng" dirty="0"/>
              <a:t>키</a:t>
            </a:r>
            <a:r>
              <a:rPr lang="ko-KR" altLang="en-US" dirty="0"/>
              <a:t> </a:t>
            </a:r>
            <a:r>
              <a:rPr lang="en-US" altLang="ko-KR" dirty="0"/>
              <a:t>+ </a:t>
            </a:r>
            <a:r>
              <a:rPr lang="ko-KR" altLang="en-US" u="sng" dirty="0"/>
              <a:t>체중</a:t>
            </a:r>
            <a:r>
              <a:rPr lang="ko-KR" altLang="en-US" dirty="0"/>
              <a:t> </a:t>
            </a:r>
            <a:r>
              <a:rPr lang="en-US" altLang="ko-KR" dirty="0"/>
              <a:t>+ </a:t>
            </a:r>
            <a:r>
              <a:rPr lang="ko-KR" altLang="en-US" u="sng" dirty="0"/>
              <a:t>운동수준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932699" y="2276872"/>
            <a:ext cx="53655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1.1 </a:t>
            </a:r>
            <a:r>
              <a:rPr lang="ko-KR" altLang="en-US" sz="1600" dirty="0"/>
              <a:t>이름 </a:t>
            </a:r>
            <a:r>
              <a:rPr lang="en-US" altLang="ko-KR" sz="1600" dirty="0"/>
              <a:t>= * 50</a:t>
            </a:r>
            <a:r>
              <a:rPr lang="ko-KR" altLang="en-US" sz="1600" dirty="0"/>
              <a:t>자 이내의 문자 </a:t>
            </a:r>
            <a:r>
              <a:rPr lang="en-US" altLang="ko-KR" sz="1600" dirty="0"/>
              <a:t>( </a:t>
            </a:r>
            <a:r>
              <a:rPr lang="ko-KR" altLang="en-US" sz="1600" dirty="0"/>
              <a:t>한글</a:t>
            </a:r>
            <a:r>
              <a:rPr lang="en-US" altLang="ko-KR" sz="1600" dirty="0"/>
              <a:t>, </a:t>
            </a:r>
            <a:r>
              <a:rPr lang="ko-KR" altLang="en-US" sz="1600" dirty="0"/>
              <a:t>영어</a:t>
            </a:r>
            <a:r>
              <a:rPr lang="en-US" altLang="ko-KR" sz="1600" dirty="0"/>
              <a:t>, </a:t>
            </a:r>
            <a:r>
              <a:rPr lang="ko-KR" altLang="en-US" sz="1600" dirty="0"/>
              <a:t>특수문자 </a:t>
            </a:r>
            <a:r>
              <a:rPr lang="en-US" altLang="ko-KR" sz="1600" dirty="0"/>
              <a:t>) *</a:t>
            </a:r>
            <a:endParaRPr lang="ko-KR" altLang="en-US" sz="1600" dirty="0"/>
          </a:p>
        </p:txBody>
      </p:sp>
      <p:sp>
        <p:nvSpPr>
          <p:cNvPr id="11" name="TextBox 10"/>
          <p:cNvSpPr txBox="1"/>
          <p:nvPr/>
        </p:nvSpPr>
        <p:spPr>
          <a:xfrm>
            <a:off x="3932699" y="2677478"/>
            <a:ext cx="28264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1.2 </a:t>
            </a:r>
            <a:r>
              <a:rPr lang="ko-KR" altLang="en-US" sz="1600" dirty="0"/>
              <a:t>성별 </a:t>
            </a:r>
            <a:r>
              <a:rPr lang="en-US" altLang="ko-KR" sz="1600" dirty="0"/>
              <a:t>= [ “</a:t>
            </a:r>
            <a:r>
              <a:rPr lang="ko-KR" altLang="en-US" sz="1600" dirty="0"/>
              <a:t>남성</a:t>
            </a:r>
            <a:r>
              <a:rPr lang="en-US" altLang="ko-KR" sz="1600" dirty="0"/>
              <a:t>“ | “</a:t>
            </a:r>
            <a:r>
              <a:rPr lang="ko-KR" altLang="en-US" sz="1600" dirty="0"/>
              <a:t>여성</a:t>
            </a:r>
            <a:r>
              <a:rPr lang="en-US" altLang="ko-KR" sz="1600" dirty="0"/>
              <a:t>“ ]</a:t>
            </a:r>
            <a:endParaRPr lang="ko-KR" altLang="en-US" sz="1600" dirty="0"/>
          </a:p>
        </p:txBody>
      </p:sp>
      <p:sp>
        <p:nvSpPr>
          <p:cNvPr id="14" name="TextBox 13"/>
          <p:cNvSpPr txBox="1"/>
          <p:nvPr/>
        </p:nvSpPr>
        <p:spPr>
          <a:xfrm>
            <a:off x="3927890" y="3046468"/>
            <a:ext cx="28312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1.3 </a:t>
            </a:r>
            <a:r>
              <a:rPr lang="ko-KR" altLang="en-US" sz="1600" dirty="0"/>
              <a:t>생년월일 </a:t>
            </a:r>
            <a:r>
              <a:rPr lang="en-US" altLang="ko-KR" sz="1600" dirty="0"/>
              <a:t>= </a:t>
            </a:r>
            <a:r>
              <a:rPr lang="ko-KR" altLang="en-US" sz="1600" u="sng" dirty="0"/>
              <a:t>년</a:t>
            </a:r>
            <a:r>
              <a:rPr lang="ko-KR" altLang="en-US" sz="1600" dirty="0"/>
              <a:t> </a:t>
            </a:r>
            <a:r>
              <a:rPr lang="en-US" altLang="ko-KR" sz="1600" dirty="0"/>
              <a:t>+ </a:t>
            </a:r>
            <a:r>
              <a:rPr lang="ko-KR" altLang="en-US" sz="1600" u="sng" dirty="0"/>
              <a:t>월</a:t>
            </a:r>
            <a:r>
              <a:rPr lang="ko-KR" altLang="en-US" sz="1600" dirty="0"/>
              <a:t> </a:t>
            </a:r>
            <a:r>
              <a:rPr lang="en-US" altLang="ko-KR" sz="1600" dirty="0"/>
              <a:t>+ </a:t>
            </a:r>
            <a:r>
              <a:rPr lang="ko-KR" altLang="en-US" sz="1600" u="sng" dirty="0"/>
              <a:t>일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364747" y="3366177"/>
            <a:ext cx="32768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1.3.1 </a:t>
            </a:r>
            <a:r>
              <a:rPr lang="ko-KR" altLang="en-US" sz="1400" dirty="0"/>
              <a:t>년</a:t>
            </a:r>
            <a:r>
              <a:rPr lang="en-US" altLang="ko-KR" sz="1400" dirty="0"/>
              <a:t> = * 1900~2016 </a:t>
            </a:r>
            <a:r>
              <a:rPr lang="ko-KR" altLang="en-US" sz="1400" dirty="0"/>
              <a:t>사이의 숫자 </a:t>
            </a:r>
            <a:r>
              <a:rPr lang="en-US" altLang="ko-KR" sz="1400" dirty="0"/>
              <a:t>*</a:t>
            </a:r>
            <a:endParaRPr lang="ko-KR" altLang="en-US" sz="1400" dirty="0"/>
          </a:p>
        </p:txBody>
      </p:sp>
      <p:sp>
        <p:nvSpPr>
          <p:cNvPr id="16" name="TextBox 15"/>
          <p:cNvSpPr txBox="1"/>
          <p:nvPr/>
        </p:nvSpPr>
        <p:spPr>
          <a:xfrm>
            <a:off x="4364747" y="3644675"/>
            <a:ext cx="46313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1.3.2 </a:t>
            </a:r>
            <a:r>
              <a:rPr lang="ko-KR" altLang="en-US" sz="1400" dirty="0"/>
              <a:t>월</a:t>
            </a:r>
            <a:r>
              <a:rPr lang="en-US" altLang="ko-KR" sz="1400" dirty="0"/>
              <a:t> = [ 1 | 2 | 3 | 4 | 5 | 6 | 7 | 8 | 9 | 10 | 11 | 12 ]</a:t>
            </a:r>
            <a:endParaRPr lang="ko-KR" altLang="en-US" sz="1400" dirty="0"/>
          </a:p>
        </p:txBody>
      </p:sp>
      <p:sp>
        <p:nvSpPr>
          <p:cNvPr id="17" name="TextBox 16"/>
          <p:cNvSpPr txBox="1"/>
          <p:nvPr/>
        </p:nvSpPr>
        <p:spPr>
          <a:xfrm>
            <a:off x="4364747" y="3908641"/>
            <a:ext cx="415209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1.3.2 </a:t>
            </a:r>
            <a:r>
              <a:rPr lang="ko-KR" altLang="en-US" sz="1400" dirty="0"/>
              <a:t>일</a:t>
            </a:r>
            <a:r>
              <a:rPr lang="en-US" altLang="ko-KR" sz="1400" dirty="0"/>
              <a:t> = [ 1 | 2 | 3 | 4 | 5 | 6 | 7 | 8 | 9 | 10</a:t>
            </a:r>
          </a:p>
          <a:p>
            <a:r>
              <a:rPr lang="en-US" altLang="ko-KR" sz="1400" dirty="0"/>
              <a:t>              |11|12|13| 14| 15|16| 17|18| 19| 20</a:t>
            </a:r>
          </a:p>
          <a:p>
            <a:r>
              <a:rPr lang="en-US" altLang="ko-KR" sz="1400" dirty="0"/>
              <a:t>              |21|22|23| 24| 25|26| 27|28| 29| 30| 31]</a:t>
            </a:r>
            <a:endParaRPr lang="ko-KR" altLang="en-US" sz="1400" dirty="0"/>
          </a:p>
        </p:txBody>
      </p:sp>
      <p:sp>
        <p:nvSpPr>
          <p:cNvPr id="18" name="TextBox 17"/>
          <p:cNvSpPr txBox="1"/>
          <p:nvPr/>
        </p:nvSpPr>
        <p:spPr>
          <a:xfrm>
            <a:off x="3927890" y="4635205"/>
            <a:ext cx="34369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1.4 </a:t>
            </a:r>
            <a:r>
              <a:rPr lang="ko-KR" altLang="en-US" sz="1600" dirty="0"/>
              <a:t>키</a:t>
            </a:r>
            <a:r>
              <a:rPr lang="en-US" altLang="ko-KR" sz="1600" dirty="0"/>
              <a:t> = * </a:t>
            </a:r>
            <a:r>
              <a:rPr lang="ko-KR" altLang="en-US" sz="1600" u="sng" dirty="0"/>
              <a:t>숫자</a:t>
            </a:r>
            <a:r>
              <a:rPr lang="ko-KR" altLang="en-US" sz="1600" dirty="0"/>
              <a:t> </a:t>
            </a:r>
            <a:r>
              <a:rPr lang="en-US" altLang="ko-KR" sz="1600" dirty="0"/>
              <a:t>* + [“cm “| “</a:t>
            </a:r>
            <a:r>
              <a:rPr lang="en-US" altLang="ko-KR" sz="1600" dirty="0" err="1"/>
              <a:t>ft</a:t>
            </a:r>
            <a:r>
              <a:rPr lang="en-US" altLang="ko-KR" sz="1600" dirty="0"/>
              <a:t>, in “]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364747" y="5001023"/>
            <a:ext cx="45570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1.4.1 </a:t>
            </a:r>
            <a:r>
              <a:rPr lang="ko-KR" altLang="en-US" sz="1400" dirty="0"/>
              <a:t>숫자</a:t>
            </a:r>
            <a:r>
              <a:rPr lang="en-US" altLang="ko-KR" sz="1400" dirty="0"/>
              <a:t> = *cm</a:t>
            </a:r>
            <a:r>
              <a:rPr lang="ko-KR" altLang="en-US" sz="1400" dirty="0"/>
              <a:t>는 </a:t>
            </a:r>
            <a:r>
              <a:rPr lang="en-US" altLang="ko-KR" sz="1400" dirty="0"/>
              <a:t>20~300; </a:t>
            </a:r>
            <a:r>
              <a:rPr lang="en-US" altLang="ko-KR" sz="1400" dirty="0" err="1"/>
              <a:t>ft,in</a:t>
            </a:r>
            <a:r>
              <a:rPr lang="ko-KR" altLang="en-US" sz="1400" dirty="0"/>
              <a:t>은 </a:t>
            </a:r>
            <a:r>
              <a:rPr lang="en-US" altLang="ko-KR" sz="1400" dirty="0"/>
              <a:t>0ft 8in ~ 9ft 10in*</a:t>
            </a:r>
            <a:endParaRPr lang="ko-KR" altLang="en-US" sz="1400" dirty="0"/>
          </a:p>
        </p:txBody>
      </p:sp>
      <p:sp>
        <p:nvSpPr>
          <p:cNvPr id="20" name="TextBox 19"/>
          <p:cNvSpPr txBox="1"/>
          <p:nvPr/>
        </p:nvSpPr>
        <p:spPr>
          <a:xfrm>
            <a:off x="3927890" y="5311682"/>
            <a:ext cx="31313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1.5 </a:t>
            </a:r>
            <a:r>
              <a:rPr lang="ko-KR" altLang="en-US" sz="1600" dirty="0"/>
              <a:t>체중 </a:t>
            </a:r>
            <a:r>
              <a:rPr lang="en-US" altLang="ko-KR" sz="1600" dirty="0"/>
              <a:t>= *</a:t>
            </a:r>
            <a:r>
              <a:rPr lang="ko-KR" altLang="en-US" sz="1600" u="sng" dirty="0"/>
              <a:t>숫자</a:t>
            </a:r>
            <a:r>
              <a:rPr lang="en-US" altLang="ko-KR" sz="1600" dirty="0"/>
              <a:t>* + [“kg” | “</a:t>
            </a:r>
            <a:r>
              <a:rPr lang="en-US" altLang="ko-KR" sz="1600" dirty="0" err="1"/>
              <a:t>lb</a:t>
            </a:r>
            <a:r>
              <a:rPr lang="en-US" altLang="ko-KR" sz="1600" dirty="0"/>
              <a:t>”]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364747" y="5646092"/>
            <a:ext cx="38084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1.5.1 </a:t>
            </a:r>
            <a:r>
              <a:rPr lang="ko-KR" altLang="en-US" sz="1400" dirty="0"/>
              <a:t>숫자 </a:t>
            </a:r>
            <a:r>
              <a:rPr lang="en-US" altLang="ko-KR" sz="1400" dirty="0"/>
              <a:t>= * kg</a:t>
            </a:r>
            <a:r>
              <a:rPr lang="ko-KR" altLang="en-US" sz="1400" dirty="0"/>
              <a:t>은 </a:t>
            </a:r>
            <a:r>
              <a:rPr lang="en-US" altLang="ko-KR" sz="1400" dirty="0"/>
              <a:t>2~500; </a:t>
            </a:r>
            <a:r>
              <a:rPr lang="en-US" altLang="ko-KR" sz="1400" dirty="0" err="1"/>
              <a:t>lb</a:t>
            </a:r>
            <a:r>
              <a:rPr lang="ko-KR" altLang="en-US" sz="1400" dirty="0"/>
              <a:t>는 </a:t>
            </a:r>
            <a:r>
              <a:rPr lang="en-US" altLang="ko-KR" sz="1400" dirty="0"/>
              <a:t>4.4~1102.3*</a:t>
            </a:r>
            <a:endParaRPr lang="ko-KR" altLang="en-US" sz="1400" dirty="0"/>
          </a:p>
        </p:txBody>
      </p:sp>
      <p:sp>
        <p:nvSpPr>
          <p:cNvPr id="22" name="TextBox 21"/>
          <p:cNvSpPr txBox="1"/>
          <p:nvPr/>
        </p:nvSpPr>
        <p:spPr>
          <a:xfrm>
            <a:off x="3927889" y="5957261"/>
            <a:ext cx="57182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1.6.1 </a:t>
            </a:r>
            <a:r>
              <a:rPr lang="ko-KR" altLang="en-US" sz="1400" dirty="0"/>
              <a:t>운동수준 </a:t>
            </a:r>
            <a:r>
              <a:rPr lang="en-US" altLang="ko-KR" sz="1400" dirty="0"/>
              <a:t>= [“</a:t>
            </a:r>
            <a:r>
              <a:rPr lang="ko-KR" altLang="en-US" sz="1400" dirty="0"/>
              <a:t>운동 거의 안 함</a:t>
            </a:r>
            <a:r>
              <a:rPr lang="en-US" altLang="ko-KR" sz="1400" dirty="0"/>
              <a:t>“ | “</a:t>
            </a:r>
            <a:r>
              <a:rPr lang="ko-KR" altLang="en-US" sz="1400" dirty="0"/>
              <a:t>가벼운 운동</a:t>
            </a:r>
            <a:r>
              <a:rPr lang="en-US" altLang="ko-KR" sz="1400" dirty="0"/>
              <a:t>“ | “</a:t>
            </a:r>
            <a:r>
              <a:rPr lang="ko-KR" altLang="en-US" sz="1400" dirty="0"/>
              <a:t>적당한 운동</a:t>
            </a:r>
            <a:r>
              <a:rPr lang="en-US" altLang="ko-KR" sz="1400" dirty="0"/>
              <a:t>“|</a:t>
            </a:r>
          </a:p>
          <a:p>
            <a:r>
              <a:rPr lang="en-US" altLang="ko-KR" sz="1400" dirty="0"/>
              <a:t>		”</a:t>
            </a:r>
            <a:r>
              <a:rPr lang="ko-KR" altLang="en-US" sz="1400" dirty="0"/>
              <a:t>격렬한 운동</a:t>
            </a:r>
            <a:r>
              <a:rPr lang="en-US" altLang="ko-KR" sz="1400" dirty="0"/>
              <a:t>“|”</a:t>
            </a:r>
            <a:r>
              <a:rPr lang="ko-KR" altLang="en-US" sz="1400" dirty="0"/>
              <a:t>매우 격렬한 운동</a:t>
            </a:r>
            <a:r>
              <a:rPr lang="en-US" altLang="ko-KR" sz="1400" dirty="0"/>
              <a:t>“]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2777703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ko-KR" altLang="en-US" dirty="0"/>
              <a:t>정보모델링 </a:t>
            </a:r>
            <a:r>
              <a:rPr lang="en-US" altLang="ko-KR" dirty="0"/>
              <a:t>(</a:t>
            </a:r>
            <a:r>
              <a:rPr lang="ko-KR" altLang="en-US" dirty="0"/>
              <a:t>약식</a:t>
            </a:r>
            <a:r>
              <a:rPr lang="en-US" altLang="ko-KR" dirty="0"/>
              <a:t>-</a:t>
            </a:r>
            <a:r>
              <a:rPr lang="ko-KR" altLang="en-US" dirty="0"/>
              <a:t>자료사전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ko-KR" altLang="en-US" dirty="0"/>
              <a:t>윤병헌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88504" y="1209140"/>
            <a:ext cx="25922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S</a:t>
            </a:r>
            <a:r>
              <a:rPr lang="ko-KR" altLang="en-US" sz="2000" dirty="0"/>
              <a:t>헬스 </a:t>
            </a:r>
            <a:r>
              <a:rPr lang="ko-KR" altLang="en-US" sz="2000" dirty="0">
                <a:solidFill>
                  <a:srgbClr val="0070C0"/>
                </a:solidFill>
              </a:rPr>
              <a:t>정보모델링</a:t>
            </a:r>
          </a:p>
        </p:txBody>
      </p:sp>
      <p:sp>
        <p:nvSpPr>
          <p:cNvPr id="7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1371650" y="116632"/>
            <a:ext cx="4434915" cy="288032"/>
          </a:xfrm>
        </p:spPr>
        <p:txBody>
          <a:bodyPr/>
          <a:lstStyle/>
          <a:p>
            <a:r>
              <a:rPr lang="en-US" altLang="ko-KR" dirty="0"/>
              <a:t>‘S</a:t>
            </a:r>
            <a:r>
              <a:rPr lang="ko-KR" altLang="en-US" dirty="0"/>
              <a:t>헬스</a:t>
            </a:r>
            <a:r>
              <a:rPr lang="en-US" altLang="ko-KR" dirty="0"/>
              <a:t>’ App</a:t>
            </a:r>
            <a:r>
              <a:rPr lang="ko-KR" altLang="en-US" dirty="0"/>
              <a:t>의 </a:t>
            </a:r>
            <a:r>
              <a:rPr lang="en-US" altLang="ko-KR" dirty="0"/>
              <a:t>Reverse-engineering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829" y="1844824"/>
            <a:ext cx="9433048" cy="4217283"/>
          </a:xfrm>
          <a:prstGeom prst="rect">
            <a:avLst/>
          </a:prstGeom>
        </p:spPr>
      </p:pic>
      <p:sp>
        <p:nvSpPr>
          <p:cNvPr id="9" name="텍스트 개체 틀 4"/>
          <p:cNvSpPr>
            <a:spLocks noGrp="1"/>
          </p:cNvSpPr>
          <p:nvPr>
            <p:ph type="body" sz="quarter" idx="16"/>
          </p:nvPr>
        </p:nvSpPr>
        <p:spPr>
          <a:xfrm>
            <a:off x="1371650" y="376089"/>
            <a:ext cx="2492803" cy="288032"/>
          </a:xfrm>
        </p:spPr>
        <p:txBody>
          <a:bodyPr/>
          <a:lstStyle/>
          <a:p>
            <a:r>
              <a:rPr lang="en-US" altLang="ko-KR" dirty="0"/>
              <a:t>S</a:t>
            </a:r>
            <a:r>
              <a:rPr lang="ko-KR" altLang="en-US" dirty="0"/>
              <a:t>헬스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392796" y="1201470"/>
            <a:ext cx="1277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7030A0"/>
                </a:solidFill>
              </a:rPr>
              <a:t>Excel </a:t>
            </a:r>
            <a:r>
              <a:rPr lang="ko-KR" altLang="en-US" b="1" dirty="0">
                <a:solidFill>
                  <a:srgbClr val="7030A0"/>
                </a:solidFill>
              </a:rPr>
              <a:t>사용</a:t>
            </a:r>
          </a:p>
        </p:txBody>
      </p:sp>
    </p:spTree>
    <p:extLst>
      <p:ext uri="{BB962C8B-B14F-4D97-AF65-F5344CB8AC3E}">
        <p14:creationId xmlns:p14="http://schemas.microsoft.com/office/powerpoint/2010/main" val="28678929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1372487" y="116632"/>
            <a:ext cx="4434915" cy="288032"/>
          </a:xfrm>
        </p:spPr>
        <p:txBody>
          <a:bodyPr/>
          <a:lstStyle/>
          <a:p>
            <a:r>
              <a:rPr lang="en-US" altLang="ko-KR" dirty="0"/>
              <a:t>‘S</a:t>
            </a:r>
            <a:r>
              <a:rPr lang="ko-KR" altLang="en-US" dirty="0"/>
              <a:t>헬스</a:t>
            </a:r>
            <a:r>
              <a:rPr lang="en-US" altLang="ko-KR" dirty="0"/>
              <a:t>’ App</a:t>
            </a:r>
            <a:r>
              <a:rPr lang="ko-KR" altLang="en-US" dirty="0"/>
              <a:t>의 </a:t>
            </a:r>
            <a:r>
              <a:rPr lang="en-US" altLang="ko-KR" dirty="0"/>
              <a:t>Reverse-engineering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ko-KR" altLang="en-US" dirty="0"/>
              <a:t>타임라인 </a:t>
            </a:r>
            <a:r>
              <a:rPr lang="ko-KR" altLang="en-US" dirty="0" err="1"/>
              <a:t>인포그래픽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요약본 </a:t>
            </a:r>
            <a:r>
              <a:rPr lang="en-US" altLang="ko-KR" dirty="0"/>
              <a:t>1)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ko-KR" altLang="en-US" dirty="0"/>
              <a:t>윤병헌</a:t>
            </a:r>
          </a:p>
        </p:txBody>
      </p:sp>
      <p:sp>
        <p:nvSpPr>
          <p:cNvPr id="21" name="텍스트 개체 틀 4"/>
          <p:cNvSpPr>
            <a:spLocks noGrp="1"/>
          </p:cNvSpPr>
          <p:nvPr>
            <p:ph type="body" sz="quarter" idx="16"/>
          </p:nvPr>
        </p:nvSpPr>
        <p:spPr>
          <a:xfrm>
            <a:off x="1371650" y="376089"/>
            <a:ext cx="2492803" cy="288032"/>
          </a:xfrm>
        </p:spPr>
        <p:txBody>
          <a:bodyPr/>
          <a:lstStyle/>
          <a:p>
            <a:r>
              <a:rPr lang="en-US" altLang="ko-KR" dirty="0"/>
              <a:t>S</a:t>
            </a:r>
            <a:r>
              <a:rPr lang="ko-KR" altLang="en-US" dirty="0"/>
              <a:t>헬스</a:t>
            </a:r>
          </a:p>
        </p:txBody>
      </p:sp>
      <p:sp>
        <p:nvSpPr>
          <p:cNvPr id="30" name="화살표: 굽음 29"/>
          <p:cNvSpPr/>
          <p:nvPr/>
        </p:nvSpPr>
        <p:spPr>
          <a:xfrm rot="10800000">
            <a:off x="992559" y="3126074"/>
            <a:ext cx="8128539" cy="874814"/>
          </a:xfrm>
          <a:prstGeom prst="bentArrow">
            <a:avLst>
              <a:gd name="adj1" fmla="val 25000"/>
              <a:gd name="adj2" fmla="val 3382"/>
              <a:gd name="adj3" fmla="val 0"/>
              <a:gd name="adj4" fmla="val 4375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1" name="화살표: 굽음 30"/>
          <p:cNvSpPr/>
          <p:nvPr/>
        </p:nvSpPr>
        <p:spPr>
          <a:xfrm rot="10800000" flipV="1">
            <a:off x="4088904" y="2420888"/>
            <a:ext cx="5032194" cy="874814"/>
          </a:xfrm>
          <a:prstGeom prst="bentArrow">
            <a:avLst>
              <a:gd name="adj1" fmla="val 25000"/>
              <a:gd name="adj2" fmla="val 3382"/>
              <a:gd name="adj3" fmla="val 0"/>
              <a:gd name="adj4" fmla="val 4375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2" name="화살표: 굽음 31"/>
          <p:cNvSpPr/>
          <p:nvPr/>
        </p:nvSpPr>
        <p:spPr>
          <a:xfrm rot="10800000" flipH="1">
            <a:off x="704467" y="4714420"/>
            <a:ext cx="7200861" cy="946823"/>
          </a:xfrm>
          <a:prstGeom prst="bentArrow">
            <a:avLst>
              <a:gd name="adj1" fmla="val 25000"/>
              <a:gd name="adj2" fmla="val 3382"/>
              <a:gd name="adj3" fmla="val 0"/>
              <a:gd name="adj4" fmla="val 4375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3" name="화살표: 굽음 32"/>
          <p:cNvSpPr/>
          <p:nvPr/>
        </p:nvSpPr>
        <p:spPr>
          <a:xfrm rot="10800000" flipH="1" flipV="1">
            <a:off x="704467" y="3931433"/>
            <a:ext cx="8136965" cy="946823"/>
          </a:xfrm>
          <a:prstGeom prst="bentArrow">
            <a:avLst>
              <a:gd name="adj1" fmla="val 25000"/>
              <a:gd name="adj2" fmla="val 3382"/>
              <a:gd name="adj3" fmla="val 0"/>
              <a:gd name="adj4" fmla="val 4375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 rot="20333536">
            <a:off x="502774" y="1671308"/>
            <a:ext cx="1587294" cy="1015663"/>
          </a:xfrm>
          <a:prstGeom prst="rect">
            <a:avLst/>
          </a:prstGeom>
          <a:noFill/>
          <a:ln w="25400">
            <a:solidFill>
              <a:schemeClr val="tx1">
                <a:alpha val="9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00B050"/>
                </a:solidFill>
              </a:rPr>
              <a:t>Timeline</a:t>
            </a:r>
          </a:p>
          <a:p>
            <a:r>
              <a:rPr lang="en-US" altLang="ko-KR" sz="2000" b="1" dirty="0">
                <a:solidFill>
                  <a:srgbClr val="00B050"/>
                </a:solidFill>
              </a:rPr>
              <a:t>Infographic</a:t>
            </a:r>
          </a:p>
          <a:p>
            <a:r>
              <a:rPr lang="en-US" altLang="ko-KR" sz="2000" b="1" dirty="0"/>
              <a:t>(2016)</a:t>
            </a:r>
            <a:endParaRPr lang="ko-KR" altLang="en-US" sz="2000" b="1" dirty="0"/>
          </a:p>
        </p:txBody>
      </p:sp>
      <p:sp>
        <p:nvSpPr>
          <p:cNvPr id="35" name="타원 34"/>
          <p:cNvSpPr/>
          <p:nvPr/>
        </p:nvSpPr>
        <p:spPr>
          <a:xfrm>
            <a:off x="3944888" y="2291494"/>
            <a:ext cx="288032" cy="28803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7794035" y="5244389"/>
            <a:ext cx="1645741" cy="674816"/>
          </a:xfrm>
          <a:prstGeom prst="rect">
            <a:avLst/>
          </a:prstGeom>
        </p:spPr>
      </p:pic>
      <p:pic>
        <p:nvPicPr>
          <p:cNvPr id="46" name="그림 4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982914">
            <a:off x="3163827" y="1933099"/>
            <a:ext cx="775175" cy="123043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6984" y="1804154"/>
            <a:ext cx="534120" cy="61909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 rot="20337123">
            <a:off x="2387452" y="1428686"/>
            <a:ext cx="15135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rgbClr val="00B050"/>
                </a:solidFill>
              </a:rPr>
              <a:t>09.01</a:t>
            </a:r>
          </a:p>
          <a:p>
            <a:pPr algn="ctr"/>
            <a:r>
              <a:rPr lang="en-US" altLang="ko-KR" sz="1600" b="1" dirty="0">
                <a:solidFill>
                  <a:srgbClr val="FF0000"/>
                </a:solidFill>
              </a:rPr>
              <a:t>SE </a:t>
            </a:r>
            <a:r>
              <a:rPr lang="ko-KR" altLang="en-US" sz="1600" b="1" dirty="0"/>
              <a:t>강의 시작 </a:t>
            </a:r>
            <a:r>
              <a:rPr lang="en-US" altLang="ko-KR" sz="1600" b="1" dirty="0"/>
              <a:t>!</a:t>
            </a:r>
            <a:endParaRPr lang="ko-KR" altLang="en-US" sz="1600" b="1" dirty="0"/>
          </a:p>
        </p:txBody>
      </p:sp>
      <p:sp>
        <p:nvSpPr>
          <p:cNvPr id="11" name="TextBox 10"/>
          <p:cNvSpPr txBox="1"/>
          <p:nvPr/>
        </p:nvSpPr>
        <p:spPr>
          <a:xfrm rot="21098681">
            <a:off x="6922174" y="1559909"/>
            <a:ext cx="13067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00B050"/>
                </a:solidFill>
              </a:rPr>
              <a:t>09.22</a:t>
            </a:r>
          </a:p>
          <a:p>
            <a:r>
              <a:rPr lang="en-US" altLang="ko-KR" b="1" dirty="0">
                <a:solidFill>
                  <a:srgbClr val="FF0000"/>
                </a:solidFill>
              </a:rPr>
              <a:t>3</a:t>
            </a:r>
            <a:r>
              <a:rPr lang="ko-KR" altLang="en-US" b="1" dirty="0">
                <a:solidFill>
                  <a:srgbClr val="FF0000"/>
                </a:solidFill>
              </a:rPr>
              <a:t>주차 </a:t>
            </a:r>
            <a:r>
              <a:rPr lang="en-US" altLang="ko-KR" b="1" dirty="0">
                <a:solidFill>
                  <a:srgbClr val="FF0000"/>
                </a:solidFill>
              </a:rPr>
              <a:t>CRB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pic>
        <p:nvPicPr>
          <p:cNvPr id="44" name="그림 4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1437" y="3297486"/>
            <a:ext cx="534120" cy="619094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 rot="21098681">
            <a:off x="7190368" y="2956734"/>
            <a:ext cx="1776448" cy="8694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rgbClr val="00B050"/>
                </a:solidFill>
              </a:rPr>
              <a:t>09.30</a:t>
            </a:r>
          </a:p>
          <a:p>
            <a:pPr algn="ctr"/>
            <a:r>
              <a:rPr lang="ko-KR" altLang="en-US" sz="2000" b="1" dirty="0" err="1">
                <a:solidFill>
                  <a:srgbClr val="FF0000"/>
                </a:solidFill>
              </a:rPr>
              <a:t>티몬</a:t>
            </a:r>
            <a:endParaRPr lang="en-US" altLang="ko-KR" sz="2000" b="1" dirty="0">
              <a:solidFill>
                <a:srgbClr val="FF0000"/>
              </a:solidFill>
            </a:endParaRPr>
          </a:p>
          <a:p>
            <a:r>
              <a:rPr lang="en-US" altLang="ko-KR" sz="1050" b="1" dirty="0">
                <a:solidFill>
                  <a:srgbClr val="FF0000"/>
                </a:solidFill>
              </a:rPr>
              <a:t>Information Architecture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pic>
        <p:nvPicPr>
          <p:cNvPr id="48" name="그림 4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3826" y="3324626"/>
            <a:ext cx="534120" cy="619094"/>
          </a:xfrm>
          <a:prstGeom prst="rect">
            <a:avLst/>
          </a:prstGeom>
        </p:spPr>
      </p:pic>
      <p:sp>
        <p:nvSpPr>
          <p:cNvPr id="49" name="TextBox 48"/>
          <p:cNvSpPr txBox="1"/>
          <p:nvPr/>
        </p:nvSpPr>
        <p:spPr>
          <a:xfrm rot="20965862">
            <a:off x="4891146" y="2931616"/>
            <a:ext cx="204254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rgbClr val="00B050"/>
                </a:solidFill>
              </a:rPr>
              <a:t>10.15</a:t>
            </a:r>
          </a:p>
          <a:p>
            <a:pPr algn="ctr"/>
            <a:r>
              <a:rPr lang="en-US" altLang="ko-KR" sz="1600" b="1" dirty="0">
                <a:solidFill>
                  <a:srgbClr val="FF0000"/>
                </a:solidFill>
              </a:rPr>
              <a:t>IOT </a:t>
            </a:r>
            <a:r>
              <a:rPr lang="ko-KR" altLang="en-US" sz="1600" b="1" dirty="0">
                <a:solidFill>
                  <a:srgbClr val="FF0000"/>
                </a:solidFill>
              </a:rPr>
              <a:t>국제 전시회</a:t>
            </a:r>
            <a:endParaRPr lang="en-US" altLang="ko-KR" sz="1600" b="1" dirty="0">
              <a:solidFill>
                <a:srgbClr val="FF0000"/>
              </a:solidFill>
            </a:endParaRPr>
          </a:p>
          <a:p>
            <a:pPr algn="ctr"/>
            <a:r>
              <a:rPr lang="ko-KR" altLang="en-US" sz="1600" b="1" dirty="0"/>
              <a:t>참관 후 </a:t>
            </a:r>
            <a:r>
              <a:rPr lang="ko-KR" altLang="en-US" sz="1600" b="1" dirty="0">
                <a:solidFill>
                  <a:srgbClr val="FF0000"/>
                </a:solidFill>
              </a:rPr>
              <a:t>보고서</a:t>
            </a:r>
            <a:r>
              <a:rPr lang="ko-KR" altLang="en-US" sz="1600" b="1" dirty="0"/>
              <a:t> 제출</a:t>
            </a:r>
            <a:endParaRPr lang="ko-KR" altLang="en-US" sz="1200" b="1" dirty="0"/>
          </a:p>
        </p:txBody>
      </p:sp>
      <p:pic>
        <p:nvPicPr>
          <p:cNvPr id="50" name="그림 4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3999" y="3317061"/>
            <a:ext cx="534120" cy="619094"/>
          </a:xfrm>
          <a:prstGeom prst="rect">
            <a:avLst/>
          </a:prstGeom>
        </p:spPr>
      </p:pic>
      <p:sp>
        <p:nvSpPr>
          <p:cNvPr id="51" name="TextBox 50"/>
          <p:cNvSpPr txBox="1"/>
          <p:nvPr/>
        </p:nvSpPr>
        <p:spPr>
          <a:xfrm rot="20965862">
            <a:off x="1980863" y="3119176"/>
            <a:ext cx="21082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rgbClr val="00B050"/>
                </a:solidFill>
              </a:rPr>
              <a:t>11.06</a:t>
            </a:r>
          </a:p>
          <a:p>
            <a:pPr algn="ctr"/>
            <a:r>
              <a:rPr lang="ko-KR" altLang="en-US" sz="1600" b="1" dirty="0">
                <a:solidFill>
                  <a:srgbClr val="FF0000"/>
                </a:solidFill>
              </a:rPr>
              <a:t>중간고사 과제 제출 </a:t>
            </a:r>
            <a:r>
              <a:rPr lang="en-US" altLang="ko-KR" sz="1600" b="1" dirty="0">
                <a:solidFill>
                  <a:srgbClr val="FF0000"/>
                </a:solidFill>
              </a:rPr>
              <a:t>!</a:t>
            </a:r>
          </a:p>
        </p:txBody>
      </p:sp>
      <p:pic>
        <p:nvPicPr>
          <p:cNvPr id="52" name="그림 5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9879" y="4972696"/>
            <a:ext cx="534120" cy="619094"/>
          </a:xfrm>
          <a:prstGeom prst="rect">
            <a:avLst/>
          </a:prstGeom>
        </p:spPr>
      </p:pic>
      <p:sp>
        <p:nvSpPr>
          <p:cNvPr id="53" name="TextBox 52"/>
          <p:cNvSpPr txBox="1"/>
          <p:nvPr/>
        </p:nvSpPr>
        <p:spPr>
          <a:xfrm rot="20965862">
            <a:off x="1565583" y="4774708"/>
            <a:ext cx="22220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rgbClr val="00B050"/>
                </a:solidFill>
              </a:rPr>
              <a:t>11.29 (~ 30)</a:t>
            </a:r>
          </a:p>
          <a:p>
            <a:pPr algn="ctr"/>
            <a:r>
              <a:rPr lang="en-US" altLang="ko-KR" sz="1600" b="1" dirty="0">
                <a:solidFill>
                  <a:srgbClr val="FF0000"/>
                </a:solidFill>
              </a:rPr>
              <a:t>UX/UI </a:t>
            </a:r>
            <a:r>
              <a:rPr lang="ko-KR" altLang="en-US" sz="1600" b="1" dirty="0">
                <a:solidFill>
                  <a:srgbClr val="FF0000"/>
                </a:solidFill>
              </a:rPr>
              <a:t>현업 특강 참관</a:t>
            </a:r>
            <a:endParaRPr lang="en-US" altLang="ko-KR" sz="1600" b="1" dirty="0">
              <a:solidFill>
                <a:srgbClr val="FF0000"/>
              </a:solidFill>
            </a:endParaRPr>
          </a:p>
        </p:txBody>
      </p:sp>
      <p:pic>
        <p:nvPicPr>
          <p:cNvPr id="54" name="그림 5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0033" y="4991649"/>
            <a:ext cx="534120" cy="619094"/>
          </a:xfrm>
          <a:prstGeom prst="rect">
            <a:avLst/>
          </a:prstGeom>
        </p:spPr>
      </p:pic>
      <p:sp>
        <p:nvSpPr>
          <p:cNvPr id="55" name="TextBox 54"/>
          <p:cNvSpPr txBox="1"/>
          <p:nvPr/>
        </p:nvSpPr>
        <p:spPr>
          <a:xfrm rot="20965862">
            <a:off x="4108870" y="4789614"/>
            <a:ext cx="22220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rgbClr val="00B050"/>
                </a:solidFill>
              </a:rPr>
              <a:t>11.29</a:t>
            </a:r>
          </a:p>
          <a:p>
            <a:pPr algn="ctr"/>
            <a:r>
              <a:rPr lang="en-US" altLang="ko-KR" sz="1600" b="1" dirty="0">
                <a:solidFill>
                  <a:srgbClr val="FF0000"/>
                </a:solidFill>
              </a:rPr>
              <a:t>UX/UI </a:t>
            </a:r>
            <a:r>
              <a:rPr lang="ko-KR" altLang="en-US" sz="1600" b="1" dirty="0">
                <a:solidFill>
                  <a:srgbClr val="FF0000"/>
                </a:solidFill>
              </a:rPr>
              <a:t>특강 내용 발표</a:t>
            </a:r>
            <a:endParaRPr lang="en-US" altLang="ko-KR" sz="1600" b="1" dirty="0">
              <a:solidFill>
                <a:srgbClr val="FF0000"/>
              </a:solidFill>
            </a:endParaRPr>
          </a:p>
        </p:txBody>
      </p:sp>
      <p:pic>
        <p:nvPicPr>
          <p:cNvPr id="56" name="그림 5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4862" y="4977884"/>
            <a:ext cx="534120" cy="619094"/>
          </a:xfrm>
          <a:prstGeom prst="rect">
            <a:avLst/>
          </a:prstGeom>
        </p:spPr>
      </p:pic>
      <p:sp>
        <p:nvSpPr>
          <p:cNvPr id="57" name="TextBox 56"/>
          <p:cNvSpPr txBox="1"/>
          <p:nvPr/>
        </p:nvSpPr>
        <p:spPr>
          <a:xfrm rot="20718924">
            <a:off x="6972749" y="4692544"/>
            <a:ext cx="21082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rgbClr val="00B050"/>
                </a:solidFill>
              </a:rPr>
              <a:t>12.12</a:t>
            </a:r>
          </a:p>
          <a:p>
            <a:pPr algn="ctr"/>
            <a:r>
              <a:rPr lang="ko-KR" altLang="en-US" sz="1600" b="1" dirty="0">
                <a:solidFill>
                  <a:srgbClr val="FF0000"/>
                </a:solidFill>
              </a:rPr>
              <a:t>기말고사 과제 제출 </a:t>
            </a:r>
            <a:r>
              <a:rPr lang="en-US" altLang="ko-KR" sz="1600" b="1" dirty="0">
                <a:solidFill>
                  <a:srgbClr val="FF0000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5837675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076" y="1066923"/>
            <a:ext cx="9541451" cy="5458421"/>
          </a:xfrm>
          <a:prstGeom prst="rect">
            <a:avLst/>
          </a:prstGeom>
        </p:spPr>
      </p:pic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ko-KR" altLang="en-US" dirty="0"/>
              <a:t>정보모델링</a:t>
            </a:r>
            <a:r>
              <a:rPr lang="en-US" altLang="ko-KR" dirty="0"/>
              <a:t>(ERD)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00871" y="1196752"/>
            <a:ext cx="45400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정보모델링</a:t>
            </a:r>
            <a:r>
              <a:rPr lang="en-US" altLang="ko-KR" dirty="0"/>
              <a:t> </a:t>
            </a:r>
            <a:r>
              <a:rPr lang="ko-KR" altLang="en-US" dirty="0"/>
              <a:t>설계 과정에 의한 결과물</a:t>
            </a:r>
            <a:r>
              <a:rPr lang="en-US" altLang="ko-KR" dirty="0"/>
              <a:t>(</a:t>
            </a:r>
            <a:r>
              <a:rPr lang="en-US" altLang="ko-KR" dirty="0">
                <a:solidFill>
                  <a:srgbClr val="FF0000"/>
                </a:solidFill>
              </a:rPr>
              <a:t>ERD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231365" y="1050536"/>
            <a:ext cx="1557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7030A0"/>
                </a:solidFill>
              </a:rPr>
              <a:t>Draw.io </a:t>
            </a:r>
            <a:r>
              <a:rPr lang="ko-KR" altLang="en-US" b="1" dirty="0">
                <a:solidFill>
                  <a:srgbClr val="7030A0"/>
                </a:solidFill>
              </a:rPr>
              <a:t>사용</a:t>
            </a:r>
          </a:p>
        </p:txBody>
      </p:sp>
      <p:sp>
        <p:nvSpPr>
          <p:cNvPr id="10" name="텍스트 개체 틀 4"/>
          <p:cNvSpPr>
            <a:spLocks noGrp="1"/>
          </p:cNvSpPr>
          <p:nvPr>
            <p:ph type="body" sz="quarter" idx="16"/>
          </p:nvPr>
        </p:nvSpPr>
        <p:spPr>
          <a:xfrm>
            <a:off x="7296362" y="376089"/>
            <a:ext cx="2492803" cy="288032"/>
          </a:xfrm>
        </p:spPr>
        <p:txBody>
          <a:bodyPr/>
          <a:lstStyle/>
          <a:p>
            <a:r>
              <a:rPr lang="ko-KR" altLang="en-US" dirty="0"/>
              <a:t>윤병헌</a:t>
            </a:r>
          </a:p>
        </p:txBody>
      </p:sp>
      <p:sp>
        <p:nvSpPr>
          <p:cNvPr id="11" name="텍스트 개체 틀 4"/>
          <p:cNvSpPr>
            <a:spLocks noGrp="1"/>
          </p:cNvSpPr>
          <p:nvPr>
            <p:ph type="body" sz="quarter" idx="16"/>
          </p:nvPr>
        </p:nvSpPr>
        <p:spPr>
          <a:xfrm>
            <a:off x="1371650" y="376089"/>
            <a:ext cx="2492803" cy="288032"/>
          </a:xfrm>
        </p:spPr>
        <p:txBody>
          <a:bodyPr/>
          <a:lstStyle/>
          <a:p>
            <a:r>
              <a:rPr lang="en-US" altLang="ko-KR" dirty="0"/>
              <a:t>S</a:t>
            </a:r>
            <a:r>
              <a:rPr lang="ko-KR" altLang="en-US" dirty="0"/>
              <a:t>헬스 운동</a:t>
            </a:r>
          </a:p>
        </p:txBody>
      </p:sp>
      <p:sp>
        <p:nvSpPr>
          <p:cNvPr id="1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1371650" y="116632"/>
            <a:ext cx="4434915" cy="288032"/>
          </a:xfrm>
        </p:spPr>
        <p:txBody>
          <a:bodyPr/>
          <a:lstStyle/>
          <a:p>
            <a:r>
              <a:rPr lang="en-US" altLang="ko-KR" dirty="0"/>
              <a:t>‘S</a:t>
            </a:r>
            <a:r>
              <a:rPr lang="ko-KR" altLang="en-US" dirty="0"/>
              <a:t>헬스</a:t>
            </a:r>
            <a:r>
              <a:rPr lang="en-US" altLang="ko-KR" dirty="0"/>
              <a:t>’ App</a:t>
            </a:r>
            <a:r>
              <a:rPr lang="ko-KR" altLang="en-US" dirty="0"/>
              <a:t>의 </a:t>
            </a:r>
            <a:r>
              <a:rPr lang="en-US" altLang="ko-KR" dirty="0"/>
              <a:t>Reverse-engineering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197851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472" y="1084097"/>
            <a:ext cx="9505056" cy="5480347"/>
          </a:xfrm>
          <a:prstGeom prst="rect">
            <a:avLst/>
          </a:prstGeom>
        </p:spPr>
      </p:pic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ko-KR" altLang="en-US" dirty="0" err="1"/>
              <a:t>클래스다이어그램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231365" y="1050536"/>
            <a:ext cx="1557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7030A0"/>
                </a:solidFill>
              </a:rPr>
              <a:t>Draw.io </a:t>
            </a:r>
            <a:r>
              <a:rPr lang="ko-KR" altLang="en-US" b="1" dirty="0">
                <a:solidFill>
                  <a:srgbClr val="7030A0"/>
                </a:solidFill>
              </a:rPr>
              <a:t>사용</a:t>
            </a:r>
          </a:p>
        </p:txBody>
      </p:sp>
      <p:sp>
        <p:nvSpPr>
          <p:cNvPr id="10" name="텍스트 개체 틀 4"/>
          <p:cNvSpPr>
            <a:spLocks noGrp="1"/>
          </p:cNvSpPr>
          <p:nvPr>
            <p:ph type="body" sz="quarter" idx="16"/>
          </p:nvPr>
        </p:nvSpPr>
        <p:spPr>
          <a:xfrm>
            <a:off x="7296362" y="376089"/>
            <a:ext cx="2492803" cy="288032"/>
          </a:xfrm>
        </p:spPr>
        <p:txBody>
          <a:bodyPr/>
          <a:lstStyle/>
          <a:p>
            <a:r>
              <a:rPr lang="ko-KR" altLang="en-US" dirty="0"/>
              <a:t>윤병헌</a:t>
            </a:r>
          </a:p>
        </p:txBody>
      </p:sp>
      <p:sp>
        <p:nvSpPr>
          <p:cNvPr id="11" name="텍스트 개체 틀 4"/>
          <p:cNvSpPr>
            <a:spLocks noGrp="1"/>
          </p:cNvSpPr>
          <p:nvPr>
            <p:ph type="body" sz="quarter" idx="16"/>
          </p:nvPr>
        </p:nvSpPr>
        <p:spPr>
          <a:xfrm>
            <a:off x="1371650" y="376089"/>
            <a:ext cx="2492803" cy="288032"/>
          </a:xfrm>
        </p:spPr>
        <p:txBody>
          <a:bodyPr/>
          <a:lstStyle/>
          <a:p>
            <a:r>
              <a:rPr lang="en-US" altLang="ko-KR" dirty="0"/>
              <a:t>S</a:t>
            </a:r>
            <a:r>
              <a:rPr lang="ko-KR" altLang="en-US" dirty="0"/>
              <a:t>헬스 운동</a:t>
            </a:r>
          </a:p>
        </p:txBody>
      </p:sp>
      <p:sp>
        <p:nvSpPr>
          <p:cNvPr id="1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1371650" y="116632"/>
            <a:ext cx="4434915" cy="288032"/>
          </a:xfrm>
        </p:spPr>
        <p:txBody>
          <a:bodyPr/>
          <a:lstStyle/>
          <a:p>
            <a:r>
              <a:rPr lang="en-US" altLang="ko-KR" dirty="0"/>
              <a:t>‘S</a:t>
            </a:r>
            <a:r>
              <a:rPr lang="ko-KR" altLang="en-US" dirty="0"/>
              <a:t>헬스</a:t>
            </a:r>
            <a:r>
              <a:rPr lang="en-US" altLang="ko-KR" dirty="0"/>
              <a:t>’ App</a:t>
            </a:r>
            <a:r>
              <a:rPr lang="ko-KR" altLang="en-US" dirty="0"/>
              <a:t>의 </a:t>
            </a:r>
            <a:r>
              <a:rPr lang="en-US" altLang="ko-KR" dirty="0"/>
              <a:t>Reverse-engineering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00871" y="1196752"/>
            <a:ext cx="5961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객체모델링</a:t>
            </a:r>
            <a:r>
              <a:rPr lang="en-US" altLang="ko-KR" dirty="0"/>
              <a:t> </a:t>
            </a:r>
            <a:r>
              <a:rPr lang="ko-KR" altLang="en-US" dirty="0"/>
              <a:t>설계 과정에 의한 결과물</a:t>
            </a:r>
            <a:r>
              <a:rPr lang="en-US" altLang="ko-KR" dirty="0"/>
              <a:t>(</a:t>
            </a:r>
            <a:r>
              <a:rPr lang="ko-KR" altLang="en-US" dirty="0">
                <a:solidFill>
                  <a:srgbClr val="FF0000"/>
                </a:solidFill>
              </a:rPr>
              <a:t>클래스다이어그램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570994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64" y="1050536"/>
            <a:ext cx="9588692" cy="5460599"/>
          </a:xfrm>
          <a:prstGeom prst="rect">
            <a:avLst/>
          </a:prstGeom>
        </p:spPr>
      </p:pic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ko-KR" altLang="en-US" dirty="0" err="1"/>
              <a:t>유스케이스</a:t>
            </a:r>
            <a:r>
              <a:rPr lang="ko-KR" altLang="en-US" dirty="0"/>
              <a:t> 다이어그램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231365" y="1050536"/>
            <a:ext cx="1557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7030A0"/>
                </a:solidFill>
              </a:rPr>
              <a:t>Draw.io </a:t>
            </a:r>
            <a:r>
              <a:rPr lang="ko-KR" altLang="en-US" b="1" dirty="0">
                <a:solidFill>
                  <a:srgbClr val="7030A0"/>
                </a:solidFill>
              </a:rPr>
              <a:t>사용</a:t>
            </a:r>
          </a:p>
        </p:txBody>
      </p:sp>
      <p:sp>
        <p:nvSpPr>
          <p:cNvPr id="10" name="텍스트 개체 틀 4"/>
          <p:cNvSpPr>
            <a:spLocks noGrp="1"/>
          </p:cNvSpPr>
          <p:nvPr>
            <p:ph type="body" sz="quarter" idx="16"/>
          </p:nvPr>
        </p:nvSpPr>
        <p:spPr>
          <a:xfrm>
            <a:off x="7296362" y="376089"/>
            <a:ext cx="2492803" cy="288032"/>
          </a:xfrm>
        </p:spPr>
        <p:txBody>
          <a:bodyPr/>
          <a:lstStyle/>
          <a:p>
            <a:r>
              <a:rPr lang="ko-KR" altLang="en-US" dirty="0"/>
              <a:t>윤병헌</a:t>
            </a:r>
          </a:p>
        </p:txBody>
      </p:sp>
      <p:sp>
        <p:nvSpPr>
          <p:cNvPr id="11" name="텍스트 개체 틀 4"/>
          <p:cNvSpPr>
            <a:spLocks noGrp="1"/>
          </p:cNvSpPr>
          <p:nvPr>
            <p:ph type="body" sz="quarter" idx="16"/>
          </p:nvPr>
        </p:nvSpPr>
        <p:spPr>
          <a:xfrm>
            <a:off x="1371650" y="376089"/>
            <a:ext cx="2492803" cy="288032"/>
          </a:xfrm>
        </p:spPr>
        <p:txBody>
          <a:bodyPr/>
          <a:lstStyle/>
          <a:p>
            <a:r>
              <a:rPr lang="en-US" altLang="ko-KR" dirty="0"/>
              <a:t>S</a:t>
            </a:r>
            <a:r>
              <a:rPr lang="ko-KR" altLang="en-US" dirty="0"/>
              <a:t>헬스 운동</a:t>
            </a:r>
          </a:p>
        </p:txBody>
      </p:sp>
      <p:sp>
        <p:nvSpPr>
          <p:cNvPr id="1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1371650" y="116632"/>
            <a:ext cx="4434915" cy="288032"/>
          </a:xfrm>
        </p:spPr>
        <p:txBody>
          <a:bodyPr/>
          <a:lstStyle/>
          <a:p>
            <a:r>
              <a:rPr lang="en-US" altLang="ko-KR" dirty="0"/>
              <a:t>‘S</a:t>
            </a:r>
            <a:r>
              <a:rPr lang="ko-KR" altLang="en-US" dirty="0"/>
              <a:t>헬스</a:t>
            </a:r>
            <a:r>
              <a:rPr lang="en-US" altLang="ko-KR" dirty="0"/>
              <a:t>’ App</a:t>
            </a:r>
            <a:r>
              <a:rPr lang="ko-KR" altLang="en-US" dirty="0"/>
              <a:t>의 </a:t>
            </a:r>
            <a:r>
              <a:rPr lang="en-US" altLang="ko-KR" dirty="0"/>
              <a:t>Reverse-engineering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17799" y="1202896"/>
            <a:ext cx="2574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solidFill>
                  <a:srgbClr val="FF0000"/>
                </a:solidFill>
              </a:rPr>
              <a:t>유스케이스</a:t>
            </a:r>
            <a:r>
              <a:rPr lang="ko-KR" altLang="en-US" dirty="0">
                <a:solidFill>
                  <a:srgbClr val="FF0000"/>
                </a:solidFill>
              </a:rPr>
              <a:t> 다이어그램</a:t>
            </a:r>
          </a:p>
        </p:txBody>
      </p:sp>
    </p:spTree>
    <p:extLst>
      <p:ext uri="{BB962C8B-B14F-4D97-AF65-F5344CB8AC3E}">
        <p14:creationId xmlns:p14="http://schemas.microsoft.com/office/powerpoint/2010/main" val="16909626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ko-KR" altLang="en-US" dirty="0"/>
              <a:t>윤병헌</a:t>
            </a:r>
          </a:p>
        </p:txBody>
      </p:sp>
      <p:sp>
        <p:nvSpPr>
          <p:cNvPr id="6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‘S</a:t>
            </a:r>
            <a:r>
              <a:rPr lang="ko-KR" altLang="en-US" dirty="0"/>
              <a:t>헬스</a:t>
            </a:r>
            <a:r>
              <a:rPr lang="en-US" altLang="ko-KR" dirty="0"/>
              <a:t>’ App</a:t>
            </a:r>
            <a:r>
              <a:rPr lang="ko-KR" altLang="en-US" dirty="0"/>
              <a:t>의 </a:t>
            </a:r>
            <a:r>
              <a:rPr lang="en-US" altLang="ko-KR" dirty="0"/>
              <a:t>Reverse-engineering</a:t>
            </a:r>
            <a:endParaRPr lang="ko-KR" altLang="en-US" dirty="0"/>
          </a:p>
        </p:txBody>
      </p:sp>
      <p:sp>
        <p:nvSpPr>
          <p:cNvPr id="12" name="텍스트 개체 틀 3"/>
          <p:cNvSpPr>
            <a:spLocks noGrp="1"/>
          </p:cNvSpPr>
          <p:nvPr>
            <p:ph type="body" sz="quarter" idx="15"/>
          </p:nvPr>
        </p:nvSpPr>
        <p:spPr>
          <a:xfrm>
            <a:off x="7296362" y="116632"/>
            <a:ext cx="2492803" cy="288032"/>
          </a:xfrm>
        </p:spPr>
        <p:txBody>
          <a:bodyPr/>
          <a:lstStyle/>
          <a:p>
            <a:r>
              <a:rPr lang="en-US" altLang="ko-KR" dirty="0" err="1"/>
              <a:t>FlowChart</a:t>
            </a:r>
            <a:r>
              <a:rPr lang="en-US" altLang="ko-KR" dirty="0"/>
              <a:t>(FD)</a:t>
            </a:r>
            <a:endParaRPr lang="ko-KR" altLang="en-US" dirty="0"/>
          </a:p>
        </p:txBody>
      </p:sp>
      <p:sp>
        <p:nvSpPr>
          <p:cNvPr id="13" name="텍스트 개체 틀 4"/>
          <p:cNvSpPr>
            <a:spLocks noGrp="1"/>
          </p:cNvSpPr>
          <p:nvPr>
            <p:ph type="body" sz="quarter" idx="16"/>
          </p:nvPr>
        </p:nvSpPr>
        <p:spPr>
          <a:xfrm>
            <a:off x="1371650" y="376089"/>
            <a:ext cx="2492803" cy="288032"/>
          </a:xfrm>
        </p:spPr>
        <p:txBody>
          <a:bodyPr/>
          <a:lstStyle/>
          <a:p>
            <a:r>
              <a:rPr lang="en-US" altLang="ko-KR" dirty="0"/>
              <a:t>S</a:t>
            </a:r>
            <a:r>
              <a:rPr lang="ko-KR" altLang="en-US" dirty="0"/>
              <a:t>헬스 실행</a:t>
            </a: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472" y="1124744"/>
            <a:ext cx="9486539" cy="5341258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8231365" y="1050536"/>
            <a:ext cx="1557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7030A0"/>
                </a:solidFill>
              </a:rPr>
              <a:t>Draw.io </a:t>
            </a:r>
            <a:r>
              <a:rPr lang="ko-KR" altLang="en-US" b="1" dirty="0">
                <a:solidFill>
                  <a:srgbClr val="7030A0"/>
                </a:solidFill>
              </a:rPr>
              <a:t>사용</a:t>
            </a:r>
          </a:p>
        </p:txBody>
      </p:sp>
    </p:spTree>
    <p:extLst>
      <p:ext uri="{BB962C8B-B14F-4D97-AF65-F5344CB8AC3E}">
        <p14:creationId xmlns:p14="http://schemas.microsoft.com/office/powerpoint/2010/main" val="21844970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ko-KR" altLang="en-US" dirty="0"/>
              <a:t>윤병헌</a:t>
            </a:r>
          </a:p>
        </p:txBody>
      </p:sp>
      <p:sp>
        <p:nvSpPr>
          <p:cNvPr id="6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‘S</a:t>
            </a:r>
            <a:r>
              <a:rPr lang="ko-KR" altLang="en-US" dirty="0"/>
              <a:t>헬스</a:t>
            </a:r>
            <a:r>
              <a:rPr lang="en-US" altLang="ko-KR" dirty="0"/>
              <a:t>’ App</a:t>
            </a:r>
            <a:r>
              <a:rPr lang="ko-KR" altLang="en-US" dirty="0"/>
              <a:t>의 </a:t>
            </a:r>
            <a:r>
              <a:rPr lang="en-US" altLang="ko-KR" dirty="0"/>
              <a:t>Reverse-engineering</a:t>
            </a:r>
            <a:endParaRPr lang="ko-KR" altLang="en-US" dirty="0"/>
          </a:p>
        </p:txBody>
      </p:sp>
      <p:sp>
        <p:nvSpPr>
          <p:cNvPr id="13" name="텍스트 개체 틀 4"/>
          <p:cNvSpPr>
            <a:spLocks noGrp="1"/>
          </p:cNvSpPr>
          <p:nvPr>
            <p:ph type="body" sz="quarter" idx="16"/>
          </p:nvPr>
        </p:nvSpPr>
        <p:spPr>
          <a:xfrm>
            <a:off x="1371650" y="376089"/>
            <a:ext cx="2492803" cy="288032"/>
          </a:xfrm>
        </p:spPr>
        <p:txBody>
          <a:bodyPr/>
          <a:lstStyle/>
          <a:p>
            <a:r>
              <a:rPr lang="en-US" altLang="ko-KR" dirty="0"/>
              <a:t>S</a:t>
            </a:r>
            <a:r>
              <a:rPr lang="ko-KR" altLang="en-US" dirty="0"/>
              <a:t>헬스 실행 </a:t>
            </a:r>
            <a:r>
              <a:rPr lang="en-US" altLang="ko-KR" dirty="0"/>
              <a:t>&gt; </a:t>
            </a:r>
            <a:r>
              <a:rPr lang="ko-KR" altLang="en-US" dirty="0"/>
              <a:t>내 기록</a:t>
            </a:r>
          </a:p>
        </p:txBody>
      </p:sp>
      <p:sp>
        <p:nvSpPr>
          <p:cNvPr id="15" name="텍스트 개체 틀 3"/>
          <p:cNvSpPr>
            <a:spLocks noGrp="1"/>
          </p:cNvSpPr>
          <p:nvPr>
            <p:ph type="body" sz="quarter" idx="15"/>
          </p:nvPr>
        </p:nvSpPr>
        <p:spPr>
          <a:xfrm>
            <a:off x="7296361" y="113813"/>
            <a:ext cx="2492803" cy="288032"/>
          </a:xfrm>
        </p:spPr>
        <p:txBody>
          <a:bodyPr/>
          <a:lstStyle/>
          <a:p>
            <a:r>
              <a:rPr lang="en-US" altLang="ko-KR" dirty="0" err="1"/>
              <a:t>FlowChart</a:t>
            </a:r>
            <a:r>
              <a:rPr lang="en-US" altLang="ko-KR" dirty="0"/>
              <a:t>(FD)</a:t>
            </a:r>
            <a:endParaRPr lang="ko-KR" altLang="en-US" dirty="0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512" y="1047006"/>
            <a:ext cx="8627653" cy="5543155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8231365" y="1050536"/>
            <a:ext cx="1557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7030A0"/>
                </a:solidFill>
              </a:rPr>
              <a:t>Draw.io </a:t>
            </a:r>
            <a:r>
              <a:rPr lang="ko-KR" altLang="en-US" b="1" dirty="0">
                <a:solidFill>
                  <a:srgbClr val="7030A0"/>
                </a:solidFill>
              </a:rPr>
              <a:t>사용</a:t>
            </a:r>
          </a:p>
        </p:txBody>
      </p:sp>
    </p:spTree>
    <p:extLst>
      <p:ext uri="{BB962C8B-B14F-4D97-AF65-F5344CB8AC3E}">
        <p14:creationId xmlns:p14="http://schemas.microsoft.com/office/powerpoint/2010/main" val="14583895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ko-KR" altLang="en-US" dirty="0"/>
              <a:t>윤병헌</a:t>
            </a:r>
          </a:p>
        </p:txBody>
      </p:sp>
      <p:sp>
        <p:nvSpPr>
          <p:cNvPr id="6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‘S</a:t>
            </a:r>
            <a:r>
              <a:rPr lang="ko-KR" altLang="en-US" dirty="0"/>
              <a:t>헬스</a:t>
            </a:r>
            <a:r>
              <a:rPr lang="en-US" altLang="ko-KR" dirty="0"/>
              <a:t>’ App</a:t>
            </a:r>
            <a:r>
              <a:rPr lang="ko-KR" altLang="en-US" dirty="0"/>
              <a:t>의 </a:t>
            </a:r>
            <a:r>
              <a:rPr lang="en-US" altLang="ko-KR" dirty="0"/>
              <a:t>Reverse-engineering</a:t>
            </a:r>
            <a:endParaRPr lang="ko-KR" altLang="en-US" dirty="0"/>
          </a:p>
        </p:txBody>
      </p:sp>
      <p:sp>
        <p:nvSpPr>
          <p:cNvPr id="13" name="텍스트 개체 틀 4"/>
          <p:cNvSpPr>
            <a:spLocks noGrp="1"/>
          </p:cNvSpPr>
          <p:nvPr>
            <p:ph type="body" sz="quarter" idx="16"/>
          </p:nvPr>
        </p:nvSpPr>
        <p:spPr>
          <a:xfrm>
            <a:off x="1371650" y="376089"/>
            <a:ext cx="2492803" cy="288032"/>
          </a:xfrm>
        </p:spPr>
        <p:txBody>
          <a:bodyPr/>
          <a:lstStyle/>
          <a:p>
            <a:r>
              <a:rPr lang="en-US" altLang="ko-KR" dirty="0"/>
              <a:t>S</a:t>
            </a:r>
            <a:r>
              <a:rPr lang="ko-KR" altLang="en-US" dirty="0"/>
              <a:t>헬스 실행 </a:t>
            </a:r>
            <a:r>
              <a:rPr lang="en-US" altLang="ko-KR" dirty="0"/>
              <a:t>&gt; </a:t>
            </a:r>
            <a:r>
              <a:rPr lang="ko-KR" altLang="en-US" dirty="0" err="1"/>
              <a:t>투게더</a:t>
            </a:r>
            <a:endParaRPr lang="ko-KR" altLang="en-US" dirty="0"/>
          </a:p>
        </p:txBody>
      </p:sp>
      <p:sp>
        <p:nvSpPr>
          <p:cNvPr id="10" name="텍스트 개체 틀 3"/>
          <p:cNvSpPr>
            <a:spLocks noGrp="1"/>
          </p:cNvSpPr>
          <p:nvPr>
            <p:ph type="body" sz="quarter" idx="15"/>
          </p:nvPr>
        </p:nvSpPr>
        <p:spPr>
          <a:xfrm>
            <a:off x="7300664" y="116632"/>
            <a:ext cx="2492803" cy="288032"/>
          </a:xfrm>
        </p:spPr>
        <p:txBody>
          <a:bodyPr/>
          <a:lstStyle/>
          <a:p>
            <a:r>
              <a:rPr lang="en-US" altLang="ko-KR" dirty="0" err="1"/>
              <a:t>FlowChart</a:t>
            </a:r>
            <a:r>
              <a:rPr lang="en-US" altLang="ko-KR" dirty="0"/>
              <a:t>(FD)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231365" y="1050536"/>
            <a:ext cx="1557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7030A0"/>
                </a:solidFill>
              </a:rPr>
              <a:t>Draw.io </a:t>
            </a:r>
            <a:r>
              <a:rPr lang="ko-KR" altLang="en-US" b="1" dirty="0">
                <a:solidFill>
                  <a:srgbClr val="7030A0"/>
                </a:solidFill>
              </a:rPr>
              <a:t>사용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0632" y="1024640"/>
            <a:ext cx="6337213" cy="5526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6766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ko-KR" altLang="en-US" dirty="0"/>
              <a:t>윤병헌</a:t>
            </a:r>
          </a:p>
        </p:txBody>
      </p:sp>
      <p:sp>
        <p:nvSpPr>
          <p:cNvPr id="6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‘S</a:t>
            </a:r>
            <a:r>
              <a:rPr lang="ko-KR" altLang="en-US" dirty="0"/>
              <a:t>헬스</a:t>
            </a:r>
            <a:r>
              <a:rPr lang="en-US" altLang="ko-KR" dirty="0"/>
              <a:t>’ App</a:t>
            </a:r>
            <a:r>
              <a:rPr lang="ko-KR" altLang="en-US" dirty="0"/>
              <a:t>의 </a:t>
            </a:r>
            <a:r>
              <a:rPr lang="en-US" altLang="ko-KR" dirty="0"/>
              <a:t>Reverse-engineering</a:t>
            </a:r>
            <a:endParaRPr lang="ko-KR" altLang="en-US" dirty="0"/>
          </a:p>
        </p:txBody>
      </p:sp>
      <p:sp>
        <p:nvSpPr>
          <p:cNvPr id="13" name="텍스트 개체 틀 4"/>
          <p:cNvSpPr>
            <a:spLocks noGrp="1"/>
          </p:cNvSpPr>
          <p:nvPr>
            <p:ph type="body" sz="quarter" idx="16"/>
          </p:nvPr>
        </p:nvSpPr>
        <p:spPr>
          <a:xfrm>
            <a:off x="1371650" y="376089"/>
            <a:ext cx="3725366" cy="288032"/>
          </a:xfrm>
        </p:spPr>
        <p:txBody>
          <a:bodyPr>
            <a:normAutofit/>
          </a:bodyPr>
          <a:lstStyle/>
          <a:p>
            <a:r>
              <a:rPr lang="en-US" altLang="ko-KR" dirty="0"/>
              <a:t>S</a:t>
            </a:r>
            <a:r>
              <a:rPr lang="ko-KR" altLang="en-US" dirty="0"/>
              <a:t>헬스 실행 </a:t>
            </a:r>
            <a:r>
              <a:rPr lang="en-US" altLang="ko-KR" dirty="0"/>
              <a:t>&gt; </a:t>
            </a:r>
            <a:r>
              <a:rPr lang="ko-KR" altLang="en-US" dirty="0"/>
              <a:t>건강뉴스    </a:t>
            </a:r>
            <a:r>
              <a:rPr lang="en-US" altLang="ko-KR" dirty="0"/>
              <a:t>/      S</a:t>
            </a:r>
            <a:r>
              <a:rPr lang="ko-KR" altLang="en-US" dirty="0"/>
              <a:t>헬스 실행 </a:t>
            </a:r>
            <a:r>
              <a:rPr lang="en-US" altLang="ko-KR" dirty="0"/>
              <a:t>&gt; </a:t>
            </a:r>
            <a:r>
              <a:rPr lang="ko-KR" altLang="en-US" dirty="0"/>
              <a:t>헬스 메시지</a:t>
            </a:r>
          </a:p>
        </p:txBody>
      </p:sp>
      <p:sp>
        <p:nvSpPr>
          <p:cNvPr id="9" name="텍스트 개체 틀 3"/>
          <p:cNvSpPr>
            <a:spLocks noGrp="1"/>
          </p:cNvSpPr>
          <p:nvPr>
            <p:ph type="body" sz="quarter" idx="15"/>
          </p:nvPr>
        </p:nvSpPr>
        <p:spPr>
          <a:xfrm>
            <a:off x="7296362" y="116632"/>
            <a:ext cx="2492803" cy="288032"/>
          </a:xfrm>
        </p:spPr>
        <p:txBody>
          <a:bodyPr/>
          <a:lstStyle/>
          <a:p>
            <a:r>
              <a:rPr lang="en-US" altLang="ko-KR" dirty="0" err="1"/>
              <a:t>FlowChart</a:t>
            </a:r>
            <a:r>
              <a:rPr lang="en-US" altLang="ko-KR" dirty="0"/>
              <a:t>(FD)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8231365" y="1050536"/>
            <a:ext cx="1557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7030A0"/>
                </a:solidFill>
              </a:rPr>
              <a:t>Draw.io </a:t>
            </a:r>
            <a:r>
              <a:rPr lang="ko-KR" altLang="en-US" b="1" dirty="0">
                <a:solidFill>
                  <a:srgbClr val="7030A0"/>
                </a:solidFill>
              </a:rPr>
              <a:t>사용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50" y="1070752"/>
            <a:ext cx="6857578" cy="549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1635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ko-KR" altLang="en-US" dirty="0"/>
              <a:t>윤병헌</a:t>
            </a:r>
          </a:p>
        </p:txBody>
      </p:sp>
      <p:sp>
        <p:nvSpPr>
          <p:cNvPr id="6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‘S</a:t>
            </a:r>
            <a:r>
              <a:rPr lang="ko-KR" altLang="en-US" dirty="0"/>
              <a:t>헬스</a:t>
            </a:r>
            <a:r>
              <a:rPr lang="en-US" altLang="ko-KR" dirty="0"/>
              <a:t>’ App</a:t>
            </a:r>
            <a:r>
              <a:rPr lang="ko-KR" altLang="en-US" dirty="0"/>
              <a:t>의 </a:t>
            </a:r>
            <a:r>
              <a:rPr lang="en-US" altLang="ko-KR" dirty="0"/>
              <a:t>Reverse-engineering</a:t>
            </a:r>
            <a:endParaRPr lang="ko-KR" altLang="en-US" dirty="0"/>
          </a:p>
        </p:txBody>
      </p:sp>
      <p:sp>
        <p:nvSpPr>
          <p:cNvPr id="13" name="텍스트 개체 틀 4"/>
          <p:cNvSpPr>
            <a:spLocks noGrp="1"/>
          </p:cNvSpPr>
          <p:nvPr>
            <p:ph type="body" sz="quarter" idx="16"/>
          </p:nvPr>
        </p:nvSpPr>
        <p:spPr>
          <a:xfrm>
            <a:off x="1371650" y="376089"/>
            <a:ext cx="3725366" cy="288032"/>
          </a:xfrm>
        </p:spPr>
        <p:txBody>
          <a:bodyPr>
            <a:normAutofit/>
          </a:bodyPr>
          <a:lstStyle/>
          <a:p>
            <a:r>
              <a:rPr lang="en-US" altLang="ko-KR" dirty="0"/>
              <a:t>S</a:t>
            </a:r>
            <a:r>
              <a:rPr lang="ko-KR" altLang="en-US" dirty="0"/>
              <a:t>헬스 실행 </a:t>
            </a:r>
            <a:r>
              <a:rPr lang="en-US" altLang="ko-KR" dirty="0"/>
              <a:t>&gt; </a:t>
            </a:r>
            <a:r>
              <a:rPr lang="ko-KR" altLang="en-US" dirty="0"/>
              <a:t>메뉴</a:t>
            </a:r>
          </a:p>
        </p:txBody>
      </p:sp>
      <p:sp>
        <p:nvSpPr>
          <p:cNvPr id="10" name="텍스트 개체 틀 3"/>
          <p:cNvSpPr>
            <a:spLocks noGrp="1"/>
          </p:cNvSpPr>
          <p:nvPr>
            <p:ph type="body" sz="quarter" idx="15"/>
          </p:nvPr>
        </p:nvSpPr>
        <p:spPr>
          <a:xfrm>
            <a:off x="7296362" y="116632"/>
            <a:ext cx="2492803" cy="288032"/>
          </a:xfrm>
        </p:spPr>
        <p:txBody>
          <a:bodyPr/>
          <a:lstStyle/>
          <a:p>
            <a:r>
              <a:rPr lang="en-US" altLang="ko-KR" dirty="0" err="1"/>
              <a:t>FlowChart</a:t>
            </a:r>
            <a:r>
              <a:rPr lang="en-US" altLang="ko-KR" dirty="0"/>
              <a:t>(FD)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231365" y="1050536"/>
            <a:ext cx="1557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7030A0"/>
                </a:solidFill>
              </a:rPr>
              <a:t>Draw.io </a:t>
            </a:r>
            <a:r>
              <a:rPr lang="ko-KR" altLang="en-US" b="1" dirty="0">
                <a:solidFill>
                  <a:srgbClr val="7030A0"/>
                </a:solidFill>
              </a:rPr>
              <a:t>사용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570" y="1050536"/>
            <a:ext cx="7162795" cy="5508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2250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ko-KR" altLang="en-US" dirty="0"/>
              <a:t>윤병헌</a:t>
            </a:r>
          </a:p>
        </p:txBody>
      </p:sp>
      <p:sp>
        <p:nvSpPr>
          <p:cNvPr id="6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‘S</a:t>
            </a:r>
            <a:r>
              <a:rPr lang="ko-KR" altLang="en-US" dirty="0"/>
              <a:t>헬스</a:t>
            </a:r>
            <a:r>
              <a:rPr lang="en-US" altLang="ko-KR" dirty="0"/>
              <a:t>’ App</a:t>
            </a:r>
            <a:r>
              <a:rPr lang="ko-KR" altLang="en-US" dirty="0"/>
              <a:t>의 </a:t>
            </a:r>
            <a:r>
              <a:rPr lang="en-US" altLang="ko-KR" dirty="0"/>
              <a:t>Reverse-engineering</a:t>
            </a:r>
            <a:endParaRPr lang="ko-KR" altLang="en-US" dirty="0"/>
          </a:p>
        </p:txBody>
      </p:sp>
      <p:sp>
        <p:nvSpPr>
          <p:cNvPr id="13" name="텍스트 개체 틀 4"/>
          <p:cNvSpPr>
            <a:spLocks noGrp="1"/>
          </p:cNvSpPr>
          <p:nvPr>
            <p:ph type="body" sz="quarter" idx="16"/>
          </p:nvPr>
        </p:nvSpPr>
        <p:spPr>
          <a:xfrm>
            <a:off x="1371650" y="376089"/>
            <a:ext cx="3725366" cy="288032"/>
          </a:xfrm>
        </p:spPr>
        <p:txBody>
          <a:bodyPr>
            <a:normAutofit/>
          </a:bodyPr>
          <a:lstStyle/>
          <a:p>
            <a:r>
              <a:rPr lang="en-US" altLang="ko-KR" dirty="0"/>
              <a:t>S</a:t>
            </a:r>
            <a:r>
              <a:rPr lang="ko-KR" altLang="en-US" dirty="0"/>
              <a:t>헬스 실행 </a:t>
            </a:r>
            <a:r>
              <a:rPr lang="en-US" altLang="ko-KR" dirty="0"/>
              <a:t>&gt; </a:t>
            </a:r>
            <a:r>
              <a:rPr lang="ko-KR" altLang="en-US" dirty="0"/>
              <a:t>내 페이지</a:t>
            </a:r>
          </a:p>
        </p:txBody>
      </p:sp>
      <p:sp>
        <p:nvSpPr>
          <p:cNvPr id="10" name="텍스트 개체 틀 3"/>
          <p:cNvSpPr>
            <a:spLocks noGrp="1"/>
          </p:cNvSpPr>
          <p:nvPr>
            <p:ph type="body" sz="quarter" idx="15"/>
          </p:nvPr>
        </p:nvSpPr>
        <p:spPr>
          <a:xfrm>
            <a:off x="7296362" y="116632"/>
            <a:ext cx="2492803" cy="288032"/>
          </a:xfrm>
        </p:spPr>
        <p:txBody>
          <a:bodyPr/>
          <a:lstStyle/>
          <a:p>
            <a:r>
              <a:rPr lang="en-US" altLang="ko-KR" dirty="0" err="1"/>
              <a:t>FlowChart</a:t>
            </a:r>
            <a:r>
              <a:rPr lang="en-US" altLang="ko-KR" dirty="0"/>
              <a:t>(FD)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231365" y="1050536"/>
            <a:ext cx="1557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7030A0"/>
                </a:solidFill>
              </a:rPr>
              <a:t>Draw.io </a:t>
            </a:r>
            <a:r>
              <a:rPr lang="ko-KR" altLang="en-US" b="1" dirty="0">
                <a:solidFill>
                  <a:srgbClr val="7030A0"/>
                </a:solidFill>
              </a:rPr>
              <a:t>사용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576" y="1050536"/>
            <a:ext cx="6956490" cy="5491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8224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ko-KR" altLang="en-US" dirty="0"/>
              <a:t>정보구조도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ko-KR" altLang="en-US" dirty="0"/>
              <a:t>윤병헌</a:t>
            </a:r>
          </a:p>
        </p:txBody>
      </p:sp>
      <p:sp>
        <p:nvSpPr>
          <p:cNvPr id="8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1371650" y="116632"/>
            <a:ext cx="4434915" cy="288032"/>
          </a:xfrm>
        </p:spPr>
        <p:txBody>
          <a:bodyPr/>
          <a:lstStyle/>
          <a:p>
            <a:r>
              <a:rPr lang="en-US" altLang="ko-KR" dirty="0"/>
              <a:t>‘S</a:t>
            </a:r>
            <a:r>
              <a:rPr lang="ko-KR" altLang="en-US" dirty="0"/>
              <a:t>헬스</a:t>
            </a:r>
            <a:r>
              <a:rPr lang="en-US" altLang="ko-KR" dirty="0"/>
              <a:t>’ App</a:t>
            </a:r>
            <a:r>
              <a:rPr lang="ko-KR" altLang="en-US" dirty="0"/>
              <a:t>의 </a:t>
            </a:r>
            <a:r>
              <a:rPr lang="en-US" altLang="ko-KR" dirty="0"/>
              <a:t>Reverse-engineering</a:t>
            </a:r>
            <a:endParaRPr lang="ko-KR" altLang="en-US" dirty="0"/>
          </a:p>
        </p:txBody>
      </p:sp>
      <p:sp>
        <p:nvSpPr>
          <p:cNvPr id="9" name="텍스트 개체 틀 4"/>
          <p:cNvSpPr>
            <a:spLocks noGrp="1"/>
          </p:cNvSpPr>
          <p:nvPr>
            <p:ph type="body" sz="quarter" idx="16"/>
          </p:nvPr>
        </p:nvSpPr>
        <p:spPr>
          <a:xfrm>
            <a:off x="1371650" y="376089"/>
            <a:ext cx="3725366" cy="288032"/>
          </a:xfrm>
        </p:spPr>
        <p:txBody>
          <a:bodyPr>
            <a:normAutofit/>
          </a:bodyPr>
          <a:lstStyle/>
          <a:p>
            <a:r>
              <a:rPr lang="en-US" altLang="ko-KR" dirty="0"/>
              <a:t>S</a:t>
            </a:r>
            <a:r>
              <a:rPr lang="ko-KR" altLang="en-US" dirty="0"/>
              <a:t>헬스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64" y="1104720"/>
            <a:ext cx="9505056" cy="548208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272034" y="1179511"/>
            <a:ext cx="24368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err="1">
                <a:solidFill>
                  <a:srgbClr val="7030A0"/>
                </a:solidFill>
              </a:rPr>
              <a:t>GoogleDrawing</a:t>
            </a:r>
            <a:r>
              <a:rPr lang="en-US" altLang="ko-KR" b="1" dirty="0">
                <a:solidFill>
                  <a:srgbClr val="7030A0"/>
                </a:solidFill>
              </a:rPr>
              <a:t> </a:t>
            </a:r>
            <a:r>
              <a:rPr lang="ko-KR" altLang="en-US" b="1" dirty="0">
                <a:solidFill>
                  <a:srgbClr val="7030A0"/>
                </a:solidFill>
              </a:rPr>
              <a:t>사용</a:t>
            </a:r>
          </a:p>
        </p:txBody>
      </p:sp>
    </p:spTree>
    <p:extLst>
      <p:ext uri="{BB962C8B-B14F-4D97-AF65-F5344CB8AC3E}">
        <p14:creationId xmlns:p14="http://schemas.microsoft.com/office/powerpoint/2010/main" val="10188665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1372487" y="116632"/>
            <a:ext cx="4434915" cy="288032"/>
          </a:xfrm>
        </p:spPr>
        <p:txBody>
          <a:bodyPr/>
          <a:lstStyle/>
          <a:p>
            <a:r>
              <a:rPr lang="en-US" altLang="ko-KR" dirty="0"/>
              <a:t>‘S</a:t>
            </a:r>
            <a:r>
              <a:rPr lang="ko-KR" altLang="en-US" dirty="0"/>
              <a:t>헬스</a:t>
            </a:r>
            <a:r>
              <a:rPr lang="en-US" altLang="ko-KR" dirty="0"/>
              <a:t>’ App</a:t>
            </a:r>
            <a:r>
              <a:rPr lang="ko-KR" altLang="en-US" dirty="0"/>
              <a:t>의 </a:t>
            </a:r>
            <a:r>
              <a:rPr lang="en-US" altLang="ko-KR" dirty="0"/>
              <a:t>Reverse-engineering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ko-KR" altLang="en-US" dirty="0"/>
              <a:t>요약본 </a:t>
            </a:r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ko-KR" altLang="en-US" dirty="0"/>
              <a:t>윤병헌</a:t>
            </a:r>
          </a:p>
        </p:txBody>
      </p:sp>
      <p:sp>
        <p:nvSpPr>
          <p:cNvPr id="21" name="텍스트 개체 틀 4"/>
          <p:cNvSpPr>
            <a:spLocks noGrp="1"/>
          </p:cNvSpPr>
          <p:nvPr>
            <p:ph type="body" sz="quarter" idx="16"/>
          </p:nvPr>
        </p:nvSpPr>
        <p:spPr>
          <a:xfrm>
            <a:off x="1371650" y="376089"/>
            <a:ext cx="2492803" cy="288032"/>
          </a:xfrm>
        </p:spPr>
        <p:txBody>
          <a:bodyPr/>
          <a:lstStyle/>
          <a:p>
            <a:r>
              <a:rPr lang="en-US" altLang="ko-KR" dirty="0"/>
              <a:t>S</a:t>
            </a:r>
            <a:r>
              <a:rPr lang="ko-KR" altLang="en-US" dirty="0"/>
              <a:t>헬스</a:t>
            </a:r>
          </a:p>
        </p:txBody>
      </p:sp>
      <p:graphicFrame>
        <p:nvGraphicFramePr>
          <p:cNvPr id="29" name="표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6611889"/>
              </p:ext>
            </p:extLst>
          </p:nvPr>
        </p:nvGraphicFramePr>
        <p:xfrm>
          <a:off x="416496" y="2420888"/>
          <a:ext cx="9118917" cy="30989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19134">
                  <a:extLst>
                    <a:ext uri="{9D8B030D-6E8A-4147-A177-3AD203B41FA5}">
                      <a16:colId xmlns:a16="http://schemas.microsoft.com/office/drawing/2014/main" val="2056846125"/>
                    </a:ext>
                  </a:extLst>
                </a:gridCol>
                <a:gridCol w="919117">
                  <a:extLst>
                    <a:ext uri="{9D8B030D-6E8A-4147-A177-3AD203B41FA5}">
                      <a16:colId xmlns:a16="http://schemas.microsoft.com/office/drawing/2014/main" val="2847163705"/>
                    </a:ext>
                  </a:extLst>
                </a:gridCol>
                <a:gridCol w="999688">
                  <a:extLst>
                    <a:ext uri="{9D8B030D-6E8A-4147-A177-3AD203B41FA5}">
                      <a16:colId xmlns:a16="http://schemas.microsoft.com/office/drawing/2014/main" val="2461918156"/>
                    </a:ext>
                  </a:extLst>
                </a:gridCol>
                <a:gridCol w="1307284">
                  <a:extLst>
                    <a:ext uri="{9D8B030D-6E8A-4147-A177-3AD203B41FA5}">
                      <a16:colId xmlns:a16="http://schemas.microsoft.com/office/drawing/2014/main" val="760070634"/>
                    </a:ext>
                  </a:extLst>
                </a:gridCol>
                <a:gridCol w="1231441">
                  <a:extLst>
                    <a:ext uri="{9D8B030D-6E8A-4147-A177-3AD203B41FA5}">
                      <a16:colId xmlns:a16="http://schemas.microsoft.com/office/drawing/2014/main" val="142135595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1177011981"/>
                    </a:ext>
                  </a:extLst>
                </a:gridCol>
                <a:gridCol w="1061419">
                  <a:extLst>
                    <a:ext uri="{9D8B030D-6E8A-4147-A177-3AD203B41FA5}">
                      <a16:colId xmlns:a16="http://schemas.microsoft.com/office/drawing/2014/main" val="3339764861"/>
                    </a:ext>
                  </a:extLst>
                </a:gridCol>
                <a:gridCol w="856698">
                  <a:extLst>
                    <a:ext uri="{9D8B030D-6E8A-4147-A177-3AD203B41FA5}">
                      <a16:colId xmlns:a16="http://schemas.microsoft.com/office/drawing/2014/main" val="4108311362"/>
                    </a:ext>
                  </a:extLst>
                </a:gridCol>
              </a:tblGrid>
              <a:tr h="600993"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S</a:t>
                      </a:r>
                      <a:r>
                        <a:rPr lang="ko-KR" altLang="en-US" sz="1600" dirty="0"/>
                        <a:t>헬스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/>
                        <a:t>런데이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다신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ko-KR" altLang="en-US" sz="1400" dirty="0"/>
                        <a:t>트레이너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/>
                        <a:t>타바타</a:t>
                      </a:r>
                      <a:endParaRPr lang="en-US" altLang="ko-KR" sz="1600" dirty="0"/>
                    </a:p>
                    <a:p>
                      <a:pPr algn="ctr" latinLnBrk="1"/>
                      <a:r>
                        <a:rPr lang="ko-KR" altLang="en-US" sz="1600" dirty="0"/>
                        <a:t>운동 </a:t>
                      </a:r>
                      <a:r>
                        <a:rPr lang="en-US" altLang="ko-KR" sz="1600" dirty="0"/>
                        <a:t>ver2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/>
                        <a:t>짐데이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MyFitness</a:t>
                      </a:r>
                      <a:r>
                        <a:rPr lang="en-US" altLang="ko-KR" sz="1200" baseline="0" dirty="0"/>
                        <a:t>Pal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S</a:t>
                      </a:r>
                      <a:r>
                        <a:rPr lang="ko-KR" altLang="en-US" sz="1200" dirty="0" err="1"/>
                        <a:t>매니져</a:t>
                      </a:r>
                      <a:endParaRPr lang="ko-KR" altLang="en-US" sz="1200" dirty="0"/>
                    </a:p>
                  </a:txBody>
                  <a:tcPr>
                    <a:solidFill>
                      <a:srgbClr val="FF47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0681495"/>
                  </a:ext>
                </a:extLst>
              </a:tr>
              <a:tr h="4131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소셜 기능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◎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○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9605508"/>
                  </a:ext>
                </a:extLst>
              </a:tr>
              <a:tr h="4056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App</a:t>
                      </a:r>
                      <a:r>
                        <a:rPr lang="ko-KR" altLang="en-US" dirty="0"/>
                        <a:t> 음악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X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X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◎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X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X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○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867287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영상 유무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X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X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X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X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5206322"/>
                  </a:ext>
                </a:extLst>
              </a:tr>
              <a:tr h="4002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앱 연동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○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2191542"/>
                  </a:ext>
                </a:extLst>
              </a:tr>
              <a:tr h="4784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분석 그래프</a:t>
                      </a:r>
                      <a:endParaRPr lang="ko-KR" altLang="en-US" sz="1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X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X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◎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△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9450376"/>
                  </a:ext>
                </a:extLst>
              </a:tr>
              <a:tr h="4346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기타 기능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X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△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732087"/>
                  </a:ext>
                </a:extLst>
              </a:tr>
            </a:tbl>
          </a:graphicData>
        </a:graphic>
      </p:graphicFrame>
      <p:pic>
        <p:nvPicPr>
          <p:cNvPr id="37" name="그림 36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26" b="89889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9819" y="1095530"/>
            <a:ext cx="936104" cy="1664183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26" b="89889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1104" y="1148393"/>
            <a:ext cx="884424" cy="1572309"/>
          </a:xfrm>
          <a:prstGeom prst="rect">
            <a:avLst/>
          </a:prstGeom>
        </p:spPr>
      </p:pic>
      <p:pic>
        <p:nvPicPr>
          <p:cNvPr id="39" name="그림 38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880" b="89843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9558" y="1157387"/>
            <a:ext cx="879748" cy="1563996"/>
          </a:xfrm>
          <a:prstGeom prst="rect">
            <a:avLst/>
          </a:prstGeom>
        </p:spPr>
      </p:pic>
      <p:pic>
        <p:nvPicPr>
          <p:cNvPr id="40" name="그림 39"/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926" b="89889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8926" y="1154374"/>
            <a:ext cx="881060" cy="1566328"/>
          </a:xfrm>
          <a:prstGeom prst="rect">
            <a:avLst/>
          </a:prstGeom>
        </p:spPr>
      </p:pic>
      <p:pic>
        <p:nvPicPr>
          <p:cNvPr id="41" name="그림 40"/>
          <p:cNvPicPr>
            <a:picLocks noChangeAspect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926" b="89889" l="990" r="9934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4783" y="1215064"/>
            <a:ext cx="840555" cy="1494320"/>
          </a:xfrm>
          <a:prstGeom prst="rect">
            <a:avLst/>
          </a:prstGeom>
        </p:spPr>
      </p:pic>
      <p:pic>
        <p:nvPicPr>
          <p:cNvPr id="42" name="그림 41"/>
          <p:cNvPicPr>
            <a:picLocks noChangeAspect="1"/>
          </p:cNvPicPr>
          <p:nvPr/>
        </p:nvPicPr>
        <p:blipFill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7161" b="81633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472" y="1074798"/>
            <a:ext cx="959427" cy="1705648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8804817" y="1677159"/>
            <a:ext cx="646331" cy="646331"/>
            <a:chOff x="579493" y="1556792"/>
            <a:chExt cx="646331" cy="646331"/>
          </a:xfrm>
        </p:grpSpPr>
        <p:sp>
          <p:nvSpPr>
            <p:cNvPr id="6" name="TextBox 5"/>
            <p:cNvSpPr txBox="1"/>
            <p:nvPr/>
          </p:nvSpPr>
          <p:spPr>
            <a:xfrm>
              <a:off x="704528" y="1556792"/>
              <a:ext cx="39626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dirty="0">
                  <a:solidFill>
                    <a:srgbClr val="FF0000"/>
                  </a:solidFill>
                </a:rPr>
                <a:t>?</a:t>
              </a:r>
              <a:endParaRPr lang="ko-KR" altLang="en-US" sz="3600" dirty="0">
                <a:solidFill>
                  <a:srgbClr val="FF0000"/>
                </a:solidFill>
              </a:endParaRPr>
            </a:p>
          </p:txBody>
        </p:sp>
        <p:sp>
          <p:nvSpPr>
            <p:cNvPr id="8" name="타원 7"/>
            <p:cNvSpPr/>
            <p:nvPr/>
          </p:nvSpPr>
          <p:spPr>
            <a:xfrm>
              <a:off x="579493" y="1556792"/>
              <a:ext cx="646331" cy="64633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8584904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ko-KR" altLang="en-US" dirty="0"/>
              <a:t>윤병헌</a:t>
            </a:r>
          </a:p>
        </p:txBody>
      </p:sp>
      <p:sp>
        <p:nvSpPr>
          <p:cNvPr id="6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‘S</a:t>
            </a:r>
            <a:r>
              <a:rPr lang="ko-KR" altLang="en-US" dirty="0"/>
              <a:t>헬스</a:t>
            </a:r>
            <a:r>
              <a:rPr lang="en-US" altLang="ko-KR" dirty="0"/>
              <a:t>’ App</a:t>
            </a:r>
            <a:r>
              <a:rPr lang="ko-KR" altLang="en-US" dirty="0"/>
              <a:t>의 </a:t>
            </a:r>
            <a:r>
              <a:rPr lang="en-US" altLang="ko-KR" dirty="0"/>
              <a:t>Reverse-engineering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ko-KR" altLang="en-US" dirty="0"/>
              <a:t>메뉴구조도 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1" name="텍스트 개체 틀 4"/>
          <p:cNvSpPr>
            <a:spLocks noGrp="1"/>
          </p:cNvSpPr>
          <p:nvPr>
            <p:ph type="body" sz="quarter" idx="16"/>
          </p:nvPr>
        </p:nvSpPr>
        <p:spPr>
          <a:xfrm>
            <a:off x="1371650" y="376089"/>
            <a:ext cx="3725366" cy="288032"/>
          </a:xfrm>
        </p:spPr>
        <p:txBody>
          <a:bodyPr>
            <a:normAutofit/>
          </a:bodyPr>
          <a:lstStyle/>
          <a:p>
            <a:r>
              <a:rPr lang="en-US" altLang="ko-KR" dirty="0"/>
              <a:t>S</a:t>
            </a:r>
            <a:r>
              <a:rPr lang="ko-KR" altLang="en-US" dirty="0"/>
              <a:t>헬스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520" y="1075316"/>
            <a:ext cx="6840760" cy="534401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265368" y="1196752"/>
            <a:ext cx="1277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7030A0"/>
                </a:solidFill>
              </a:rPr>
              <a:t>Excel </a:t>
            </a:r>
            <a:r>
              <a:rPr lang="ko-KR" altLang="en-US" b="1" dirty="0">
                <a:solidFill>
                  <a:srgbClr val="7030A0"/>
                </a:solidFill>
              </a:rPr>
              <a:t>사용</a:t>
            </a:r>
          </a:p>
        </p:txBody>
      </p:sp>
    </p:spTree>
    <p:extLst>
      <p:ext uri="{BB962C8B-B14F-4D97-AF65-F5344CB8AC3E}">
        <p14:creationId xmlns:p14="http://schemas.microsoft.com/office/powerpoint/2010/main" val="31734271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ko-KR" altLang="en-US" dirty="0"/>
              <a:t>윤병헌</a:t>
            </a:r>
          </a:p>
        </p:txBody>
      </p:sp>
      <p:sp>
        <p:nvSpPr>
          <p:cNvPr id="6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‘S</a:t>
            </a:r>
            <a:r>
              <a:rPr lang="ko-KR" altLang="en-US" dirty="0"/>
              <a:t>헬스</a:t>
            </a:r>
            <a:r>
              <a:rPr lang="en-US" altLang="ko-KR" dirty="0"/>
              <a:t>’ App</a:t>
            </a:r>
            <a:r>
              <a:rPr lang="ko-KR" altLang="en-US" dirty="0"/>
              <a:t>의 </a:t>
            </a:r>
            <a:r>
              <a:rPr lang="en-US" altLang="ko-KR" dirty="0"/>
              <a:t>Reverse-engineering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ko-KR" altLang="en-US" dirty="0"/>
              <a:t>메뉴구조도 </a:t>
            </a:r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1" name="텍스트 개체 틀 4"/>
          <p:cNvSpPr>
            <a:spLocks noGrp="1"/>
          </p:cNvSpPr>
          <p:nvPr>
            <p:ph type="body" sz="quarter" idx="16"/>
          </p:nvPr>
        </p:nvSpPr>
        <p:spPr>
          <a:xfrm>
            <a:off x="1371650" y="376089"/>
            <a:ext cx="3725366" cy="288032"/>
          </a:xfrm>
        </p:spPr>
        <p:txBody>
          <a:bodyPr>
            <a:normAutofit/>
          </a:bodyPr>
          <a:lstStyle/>
          <a:p>
            <a:r>
              <a:rPr lang="en-US" altLang="ko-KR" dirty="0"/>
              <a:t>S</a:t>
            </a:r>
            <a:r>
              <a:rPr lang="ko-KR" altLang="en-US" dirty="0"/>
              <a:t>헬스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480" y="2132856"/>
            <a:ext cx="5743552" cy="437372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5128" y="2276872"/>
            <a:ext cx="3600400" cy="183709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8265368" y="1196752"/>
            <a:ext cx="1277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7030A0"/>
                </a:solidFill>
              </a:rPr>
              <a:t>Excel </a:t>
            </a:r>
            <a:r>
              <a:rPr lang="ko-KR" altLang="en-US" b="1" dirty="0">
                <a:solidFill>
                  <a:srgbClr val="7030A0"/>
                </a:solidFill>
              </a:rPr>
              <a:t>사용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136576" y="1285831"/>
            <a:ext cx="5440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70C0"/>
                </a:solidFill>
              </a:rPr>
              <a:t>메뉴 구조도</a:t>
            </a:r>
            <a:r>
              <a:rPr lang="ko-KR" altLang="en-US" dirty="0"/>
              <a:t>는 양이 많아서 </a:t>
            </a:r>
            <a:r>
              <a:rPr lang="ko-KR" altLang="en-US" dirty="0">
                <a:solidFill>
                  <a:srgbClr val="0070C0"/>
                </a:solidFill>
              </a:rPr>
              <a:t>일부</a:t>
            </a:r>
            <a:r>
              <a:rPr lang="ko-KR" altLang="en-US" dirty="0"/>
              <a:t>만 첨부하였습니다</a:t>
            </a:r>
          </a:p>
        </p:txBody>
      </p:sp>
    </p:spTree>
    <p:extLst>
      <p:ext uri="{BB962C8B-B14F-4D97-AF65-F5344CB8AC3E}">
        <p14:creationId xmlns:p14="http://schemas.microsoft.com/office/powerpoint/2010/main" val="2574951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ko-KR" altLang="en-US" dirty="0"/>
              <a:t>윤병헌</a:t>
            </a:r>
          </a:p>
        </p:txBody>
      </p:sp>
      <p:sp>
        <p:nvSpPr>
          <p:cNvPr id="6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‘S</a:t>
            </a:r>
            <a:r>
              <a:rPr lang="ko-KR" altLang="en-US" dirty="0"/>
              <a:t>헬스</a:t>
            </a:r>
            <a:r>
              <a:rPr lang="en-US" altLang="ko-KR" dirty="0"/>
              <a:t>’ App</a:t>
            </a:r>
            <a:r>
              <a:rPr lang="ko-KR" altLang="en-US" dirty="0"/>
              <a:t>의 </a:t>
            </a:r>
            <a:r>
              <a:rPr lang="en-US" altLang="ko-KR" dirty="0"/>
              <a:t>Reverse-engineering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265368" y="1196752"/>
            <a:ext cx="1277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7030A0"/>
                </a:solidFill>
              </a:rPr>
              <a:t>Excel </a:t>
            </a:r>
            <a:r>
              <a:rPr lang="ko-KR" altLang="en-US" b="1" dirty="0">
                <a:solidFill>
                  <a:srgbClr val="7030A0"/>
                </a:solidFill>
              </a:rPr>
              <a:t>사용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ko-KR" altLang="en-US" dirty="0"/>
              <a:t>메뉴구조도 </a:t>
            </a:r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1" name="텍스트 개체 틀 4"/>
          <p:cNvSpPr>
            <a:spLocks noGrp="1"/>
          </p:cNvSpPr>
          <p:nvPr>
            <p:ph type="body" sz="quarter" idx="16"/>
          </p:nvPr>
        </p:nvSpPr>
        <p:spPr>
          <a:xfrm>
            <a:off x="1371650" y="376089"/>
            <a:ext cx="3725366" cy="288032"/>
          </a:xfrm>
        </p:spPr>
        <p:txBody>
          <a:bodyPr>
            <a:normAutofit/>
          </a:bodyPr>
          <a:lstStyle/>
          <a:p>
            <a:r>
              <a:rPr lang="en-US" altLang="ko-KR" dirty="0"/>
              <a:t>S</a:t>
            </a:r>
            <a:r>
              <a:rPr lang="ko-KR" altLang="en-US" dirty="0"/>
              <a:t>헬스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875" y="1988840"/>
            <a:ext cx="6838464" cy="427819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4893" y="2343732"/>
            <a:ext cx="2528627" cy="1370737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136576" y="1285831"/>
            <a:ext cx="5440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70C0"/>
                </a:solidFill>
              </a:rPr>
              <a:t>메뉴 구조도</a:t>
            </a:r>
            <a:r>
              <a:rPr lang="ko-KR" altLang="en-US" dirty="0"/>
              <a:t>는 양이 많아서 </a:t>
            </a:r>
            <a:r>
              <a:rPr lang="ko-KR" altLang="en-US" dirty="0">
                <a:solidFill>
                  <a:srgbClr val="0070C0"/>
                </a:solidFill>
              </a:rPr>
              <a:t>일부</a:t>
            </a:r>
            <a:r>
              <a:rPr lang="ko-KR" altLang="en-US" dirty="0"/>
              <a:t>만 첨부하였습니다</a:t>
            </a:r>
          </a:p>
        </p:txBody>
      </p:sp>
    </p:spTree>
    <p:extLst>
      <p:ext uri="{BB962C8B-B14F-4D97-AF65-F5344CB8AC3E}">
        <p14:creationId xmlns:p14="http://schemas.microsoft.com/office/powerpoint/2010/main" val="38598134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/>
              <a:t>SW</a:t>
            </a:r>
            <a:r>
              <a:rPr lang="ko-KR" altLang="en-US" dirty="0"/>
              <a:t>설계도구 비교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ko-KR" altLang="en-US" dirty="0"/>
              <a:t>윤병헌</a:t>
            </a:r>
          </a:p>
        </p:txBody>
      </p:sp>
      <p:sp>
        <p:nvSpPr>
          <p:cNvPr id="6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‘S</a:t>
            </a:r>
            <a:r>
              <a:rPr lang="ko-KR" altLang="en-US" dirty="0"/>
              <a:t>헬스</a:t>
            </a:r>
            <a:r>
              <a:rPr lang="en-US" altLang="ko-KR" dirty="0"/>
              <a:t>’ App</a:t>
            </a:r>
            <a:r>
              <a:rPr lang="ko-KR" altLang="en-US" dirty="0"/>
              <a:t>의 </a:t>
            </a:r>
            <a:r>
              <a:rPr lang="en-US" altLang="ko-KR" dirty="0"/>
              <a:t>Reverse-engineering</a:t>
            </a:r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533142" y="1368046"/>
            <a:ext cx="10413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accent6">
                    <a:lumMod val="75000"/>
                  </a:schemeClr>
                </a:solidFill>
              </a:rPr>
              <a:t>Draw.io</a:t>
            </a:r>
            <a:endParaRPr lang="ko-KR" altLang="en-US" sz="20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634370" y="1310585"/>
            <a:ext cx="575670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로그인 할 필요가 없습니다 </a:t>
            </a:r>
            <a:r>
              <a:rPr lang="en-US" altLang="ko-KR" sz="1600" dirty="0"/>
              <a:t>( </a:t>
            </a:r>
            <a:r>
              <a:rPr lang="ko-KR" altLang="en-US" sz="1600" dirty="0"/>
              <a:t>아주 편리</a:t>
            </a:r>
            <a:r>
              <a:rPr lang="en-US" altLang="ko-KR" sz="1600" dirty="0"/>
              <a:t> )</a:t>
            </a:r>
          </a:p>
          <a:p>
            <a:r>
              <a:rPr lang="ko-KR" altLang="en-US" sz="1600" dirty="0"/>
              <a:t>아이콘이 많습니다 </a:t>
            </a:r>
            <a:r>
              <a:rPr lang="en-US" altLang="ko-KR" sz="1600" dirty="0"/>
              <a:t>!</a:t>
            </a:r>
          </a:p>
          <a:p>
            <a:r>
              <a:rPr lang="en-US" altLang="ko-KR" sz="1600" dirty="0"/>
              <a:t>(</a:t>
            </a:r>
            <a:r>
              <a:rPr lang="ko-KR" altLang="en-US" sz="1600" dirty="0"/>
              <a:t>가끔 밑의 페이지 이름 수정하다가 사이트링크를 누릅니다</a:t>
            </a:r>
            <a:r>
              <a:rPr lang="en-US" altLang="ko-KR" sz="1600" dirty="0"/>
              <a:t>..)</a:t>
            </a:r>
            <a:endParaRPr lang="ko-KR" altLang="en-US" sz="1600" dirty="0"/>
          </a:p>
        </p:txBody>
      </p:sp>
      <p:sp>
        <p:nvSpPr>
          <p:cNvPr id="7" name="TextBox 6"/>
          <p:cNvSpPr txBox="1"/>
          <p:nvPr/>
        </p:nvSpPr>
        <p:spPr>
          <a:xfrm>
            <a:off x="1621627" y="2609059"/>
            <a:ext cx="8643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err="1">
                <a:solidFill>
                  <a:schemeClr val="accent6">
                    <a:lumMod val="75000"/>
                  </a:schemeClr>
                </a:solidFill>
              </a:rPr>
              <a:t>Bizagi</a:t>
            </a:r>
            <a:endParaRPr lang="ko-KR" altLang="en-US" sz="20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634370" y="2425467"/>
            <a:ext cx="52613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로그인 </a:t>
            </a:r>
            <a:r>
              <a:rPr lang="en-US" altLang="ko-KR" dirty="0"/>
              <a:t>+ </a:t>
            </a:r>
            <a:r>
              <a:rPr lang="ko-KR" altLang="en-US" dirty="0"/>
              <a:t>다운로드가 필요합니다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도형 연결은 편리하나 텍스트 설정이 불편합니다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550" y="1226607"/>
            <a:ext cx="757039" cy="978257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759" y="2500596"/>
            <a:ext cx="982620" cy="631684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466" y="3457931"/>
            <a:ext cx="1223701" cy="50060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770031" y="3623517"/>
            <a:ext cx="7838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err="1">
                <a:solidFill>
                  <a:srgbClr val="0070C0"/>
                </a:solidFill>
              </a:rPr>
              <a:t>Gliffy</a:t>
            </a:r>
            <a:endParaRPr lang="ko-KR" altLang="en-US" sz="2000" dirty="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642506" y="3379722"/>
            <a:ext cx="72250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로그인이 필요합니다 </a:t>
            </a:r>
            <a:r>
              <a:rPr lang="en-US" altLang="ko-KR" dirty="0"/>
              <a:t>( </a:t>
            </a:r>
            <a:r>
              <a:rPr lang="ko-KR" altLang="en-US" dirty="0"/>
              <a:t>구글</a:t>
            </a:r>
            <a:r>
              <a:rPr lang="en-US" altLang="ko-KR" dirty="0"/>
              <a:t> or </a:t>
            </a:r>
            <a:r>
              <a:rPr lang="ko-KR" altLang="en-US" dirty="0" err="1"/>
              <a:t>페북</a:t>
            </a:r>
            <a:r>
              <a:rPr lang="en-US" altLang="ko-KR" dirty="0"/>
              <a:t>+ or MS )</a:t>
            </a:r>
          </a:p>
          <a:p>
            <a:r>
              <a:rPr lang="ko-KR" altLang="en-US" dirty="0"/>
              <a:t>아이콘이 많고</a:t>
            </a:r>
            <a:r>
              <a:rPr lang="en-US" altLang="ko-KR" dirty="0"/>
              <a:t>, </a:t>
            </a:r>
            <a:r>
              <a:rPr lang="ko-KR" altLang="en-US" dirty="0"/>
              <a:t>도형 회전이 가능하며</a:t>
            </a:r>
            <a:r>
              <a:rPr lang="en-US" altLang="ko-KR" dirty="0"/>
              <a:t>, </a:t>
            </a:r>
            <a:r>
              <a:rPr lang="ko-KR" altLang="en-US" dirty="0"/>
              <a:t>도형</a:t>
            </a:r>
            <a:r>
              <a:rPr lang="en-US" altLang="ko-KR" dirty="0"/>
              <a:t>, </a:t>
            </a:r>
            <a:r>
              <a:rPr lang="ko-KR" altLang="en-US" dirty="0"/>
              <a:t>텍스트 설정이 편합니다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034" y="4364921"/>
            <a:ext cx="565184" cy="914268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587929" y="4468112"/>
            <a:ext cx="11480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rgbClr val="FF0000"/>
                </a:solidFill>
              </a:rPr>
              <a:t>Google</a:t>
            </a:r>
          </a:p>
          <a:p>
            <a:r>
              <a:rPr lang="en-US" altLang="ko-KR" sz="2000" dirty="0">
                <a:solidFill>
                  <a:srgbClr val="FF0000"/>
                </a:solidFill>
              </a:rPr>
              <a:t>Drawing</a:t>
            </a:r>
            <a:endParaRPr lang="ko-KR" altLang="en-US" sz="2000" dirty="0">
              <a:solidFill>
                <a:srgbClr val="FF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724614" y="4397049"/>
            <a:ext cx="6748963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로그인이 필요합니다 </a:t>
            </a:r>
            <a:r>
              <a:rPr lang="en-US" altLang="ko-KR" sz="1600" dirty="0"/>
              <a:t>( Google )</a:t>
            </a:r>
          </a:p>
          <a:p>
            <a:r>
              <a:rPr lang="ko-KR" altLang="en-US" sz="1600" dirty="0"/>
              <a:t>선 연결이 </a:t>
            </a:r>
            <a:r>
              <a:rPr lang="en-US" altLang="ko-KR" sz="1600" dirty="0"/>
              <a:t>ON/OFF</a:t>
            </a:r>
            <a:r>
              <a:rPr lang="ko-KR" altLang="en-US" sz="1600" dirty="0"/>
              <a:t>가 번거로우며</a:t>
            </a:r>
            <a:r>
              <a:rPr lang="en-US" altLang="ko-KR" sz="1600" dirty="0"/>
              <a:t>, </a:t>
            </a:r>
            <a:r>
              <a:rPr lang="ko-KR" altLang="en-US" sz="1600" dirty="0"/>
              <a:t>원하는 모양의 연결이 가끔 안됩니다</a:t>
            </a:r>
            <a:r>
              <a:rPr lang="en-US" altLang="ko-KR" dirty="0"/>
              <a:t>.</a:t>
            </a:r>
          </a:p>
          <a:p>
            <a:r>
              <a:rPr lang="ko-KR" altLang="en-US" sz="1600" dirty="0"/>
              <a:t>인터넷이 끊기면 변경이 안됩니다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058" y="5517232"/>
            <a:ext cx="834592" cy="75073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677314" y="5569431"/>
            <a:ext cx="7529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Lucid</a:t>
            </a:r>
          </a:p>
          <a:p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Chart</a:t>
            </a:r>
            <a:endParaRPr lang="ko-KR" alt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724614" y="5555493"/>
            <a:ext cx="64892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로그인이 필요합니다 </a:t>
            </a:r>
            <a:r>
              <a:rPr lang="en-US" altLang="ko-KR" sz="1600" dirty="0"/>
              <a:t>( e-mail or google)</a:t>
            </a:r>
          </a:p>
          <a:p>
            <a:r>
              <a:rPr lang="ko-KR" altLang="en-US" sz="1600" dirty="0"/>
              <a:t>아이콘이 적지만</a:t>
            </a:r>
            <a:r>
              <a:rPr lang="en-US" altLang="ko-KR" sz="1600" dirty="0"/>
              <a:t>, </a:t>
            </a:r>
            <a:r>
              <a:rPr lang="ko-KR" altLang="en-US" sz="1600" dirty="0"/>
              <a:t>도형</a:t>
            </a:r>
            <a:r>
              <a:rPr lang="en-US" altLang="ko-KR" sz="1600" dirty="0"/>
              <a:t>(</a:t>
            </a:r>
            <a:r>
              <a:rPr lang="ko-KR" altLang="en-US" sz="1600" dirty="0"/>
              <a:t>선</a:t>
            </a:r>
            <a:r>
              <a:rPr lang="en-US" altLang="ko-KR" sz="1600" dirty="0"/>
              <a:t>)</a:t>
            </a:r>
            <a:r>
              <a:rPr lang="ko-KR" altLang="en-US" sz="1600" dirty="0"/>
              <a:t>연결이 편하고</a:t>
            </a:r>
            <a:r>
              <a:rPr lang="en-US" altLang="ko-KR" sz="1600" dirty="0"/>
              <a:t>, </a:t>
            </a:r>
            <a:r>
              <a:rPr lang="ko-KR" altLang="en-US" sz="1600" dirty="0"/>
              <a:t>회전율 구현도가 높습니다</a:t>
            </a:r>
            <a:r>
              <a:rPr lang="en-US" altLang="ko-KR" sz="1600" dirty="0"/>
              <a:t>. 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4547585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ko-KR" altLang="en-US" dirty="0"/>
              <a:t>스토리보드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ko-KR" altLang="en-US" dirty="0"/>
              <a:t>윤병헌</a:t>
            </a:r>
          </a:p>
        </p:txBody>
      </p:sp>
      <p:sp>
        <p:nvSpPr>
          <p:cNvPr id="6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‘S</a:t>
            </a:r>
            <a:r>
              <a:rPr lang="ko-KR" altLang="en-US" dirty="0"/>
              <a:t>헬스</a:t>
            </a:r>
            <a:r>
              <a:rPr lang="en-US" altLang="ko-KR" dirty="0"/>
              <a:t>’ App</a:t>
            </a:r>
            <a:r>
              <a:rPr lang="ko-KR" altLang="en-US" dirty="0"/>
              <a:t>의 </a:t>
            </a:r>
            <a:r>
              <a:rPr lang="en-US" altLang="ko-KR" dirty="0"/>
              <a:t>Reverse-engineering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1728" y="1158741"/>
            <a:ext cx="1169342" cy="207883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2011" y="1158741"/>
            <a:ext cx="1194154" cy="212293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4560" y="3715307"/>
            <a:ext cx="1534528" cy="272804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1792" y="3715306"/>
            <a:ext cx="1496458" cy="266036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5495" y="1134232"/>
            <a:ext cx="1246536" cy="2216063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603" y="3726281"/>
            <a:ext cx="1538797" cy="2735639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5495" y="3549802"/>
            <a:ext cx="1246536" cy="2216063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3795" y="3669571"/>
            <a:ext cx="1522183" cy="2706103"/>
          </a:xfrm>
          <a:prstGeom prst="rect">
            <a:avLst/>
          </a:prstGeom>
        </p:spPr>
      </p:pic>
      <p:cxnSp>
        <p:nvCxnSpPr>
          <p:cNvPr id="19" name="연결선: 꺾임 18"/>
          <p:cNvCxnSpPr>
            <a:stCxn id="3" idx="2"/>
            <a:endCxn id="8" idx="0"/>
          </p:cNvCxnSpPr>
          <p:nvPr/>
        </p:nvCxnSpPr>
        <p:spPr>
          <a:xfrm rot="16200000" flipH="1">
            <a:off x="4182741" y="3038026"/>
            <a:ext cx="433626" cy="92093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연결선: 꺾임 20"/>
          <p:cNvCxnSpPr>
            <a:stCxn id="3" idx="2"/>
            <a:endCxn id="11" idx="0"/>
          </p:cNvCxnSpPr>
          <p:nvPr/>
        </p:nvCxnSpPr>
        <p:spPr>
          <a:xfrm rot="5400000">
            <a:off x="2438745" y="2225937"/>
            <a:ext cx="444601" cy="255608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연결선: 꺾임 24"/>
          <p:cNvCxnSpPr>
            <a:stCxn id="3" idx="2"/>
            <a:endCxn id="7" idx="0"/>
          </p:cNvCxnSpPr>
          <p:nvPr/>
        </p:nvCxnSpPr>
        <p:spPr>
          <a:xfrm rot="5400000">
            <a:off x="3338643" y="3114861"/>
            <a:ext cx="433627" cy="76726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연결선: 꺾임 26"/>
          <p:cNvCxnSpPr>
            <a:stCxn id="3" idx="2"/>
            <a:endCxn id="13" idx="0"/>
          </p:cNvCxnSpPr>
          <p:nvPr/>
        </p:nvCxnSpPr>
        <p:spPr>
          <a:xfrm rot="16200000" flipH="1">
            <a:off x="4998042" y="2222725"/>
            <a:ext cx="387891" cy="250579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연결선: 꺾임 30"/>
          <p:cNvCxnSpPr>
            <a:stCxn id="3" idx="2"/>
            <a:endCxn id="12" idx="0"/>
          </p:cNvCxnSpPr>
          <p:nvPr/>
        </p:nvCxnSpPr>
        <p:spPr>
          <a:xfrm rot="16200000" flipH="1">
            <a:off x="6194864" y="1025903"/>
            <a:ext cx="268122" cy="477967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연결선: 꺾임 49"/>
          <p:cNvCxnSpPr>
            <a:stCxn id="3" idx="2"/>
            <a:endCxn id="9" idx="1"/>
          </p:cNvCxnSpPr>
          <p:nvPr/>
        </p:nvCxnSpPr>
        <p:spPr>
          <a:xfrm rot="5400000" flipH="1" flipV="1">
            <a:off x="5497583" y="683768"/>
            <a:ext cx="1039416" cy="4156407"/>
          </a:xfrm>
          <a:prstGeom prst="bentConnector4">
            <a:avLst>
              <a:gd name="adj1" fmla="val -21993"/>
              <a:gd name="adj2" fmla="val 5718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5159516" y="1872930"/>
            <a:ext cx="2570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1 Depth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만 </a:t>
            </a:r>
            <a:r>
              <a:rPr lang="ko-KR" altLang="en-US" dirty="0"/>
              <a:t>모았습니다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9317" y="1289173"/>
            <a:ext cx="13933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FF0000"/>
                </a:solidFill>
              </a:rPr>
              <a:t>(</a:t>
            </a:r>
            <a:r>
              <a:rPr lang="ko-KR" altLang="en-US" sz="2000" b="1" dirty="0">
                <a:solidFill>
                  <a:srgbClr val="FF0000"/>
                </a:solidFill>
              </a:rPr>
              <a:t>중간고사</a:t>
            </a:r>
            <a:r>
              <a:rPr lang="en-US" altLang="ko-KR" sz="2000" b="1" dirty="0">
                <a:solidFill>
                  <a:srgbClr val="FF0000"/>
                </a:solidFill>
              </a:rPr>
              <a:t>)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36782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그림 1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1157" y="3687462"/>
            <a:ext cx="1474876" cy="2622001"/>
          </a:xfrm>
          <a:prstGeom prst="rect">
            <a:avLst/>
          </a:prstGeom>
        </p:spPr>
      </p:pic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ko-KR" altLang="en-US" dirty="0"/>
              <a:t>스토리보드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ko-KR" altLang="en-US" dirty="0"/>
              <a:t>윤병헌</a:t>
            </a:r>
          </a:p>
        </p:txBody>
      </p:sp>
      <p:sp>
        <p:nvSpPr>
          <p:cNvPr id="6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‘S</a:t>
            </a:r>
            <a:r>
              <a:rPr lang="ko-KR" altLang="en-US" dirty="0"/>
              <a:t>헬스</a:t>
            </a:r>
            <a:r>
              <a:rPr lang="en-US" altLang="ko-KR" dirty="0"/>
              <a:t>’ App</a:t>
            </a:r>
            <a:r>
              <a:rPr lang="ko-KR" altLang="en-US" dirty="0"/>
              <a:t>의 </a:t>
            </a:r>
            <a:r>
              <a:rPr lang="en-US" altLang="ko-KR" dirty="0"/>
              <a:t>Reverse-engineering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790" y="1191875"/>
            <a:ext cx="1169342" cy="207883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0132" y="1169820"/>
            <a:ext cx="1194154" cy="212293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7952" y="1312064"/>
            <a:ext cx="1166707" cy="207414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353" y="3669946"/>
            <a:ext cx="1617830" cy="2876141"/>
          </a:xfrm>
          <a:prstGeom prst="rect">
            <a:avLst/>
          </a:prstGeom>
        </p:spPr>
      </p:pic>
      <p:cxnSp>
        <p:nvCxnSpPr>
          <p:cNvPr id="19" name="연결선: 꺾임 18"/>
          <p:cNvCxnSpPr>
            <a:stCxn id="3" idx="2"/>
            <a:endCxn id="8" idx="0"/>
          </p:cNvCxnSpPr>
          <p:nvPr/>
        </p:nvCxnSpPr>
        <p:spPr>
          <a:xfrm rot="5400000" flipH="1" flipV="1">
            <a:off x="5543909" y="125363"/>
            <a:ext cx="1980695" cy="4354097"/>
          </a:xfrm>
          <a:prstGeom prst="bentConnector5">
            <a:avLst>
              <a:gd name="adj1" fmla="val -10326"/>
              <a:gd name="adj2" fmla="val 60935"/>
              <a:gd name="adj3" fmla="val 11154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연결선: 꺾임 20"/>
          <p:cNvCxnSpPr>
            <a:stCxn id="3" idx="2"/>
            <a:endCxn id="46" idx="0"/>
          </p:cNvCxnSpPr>
          <p:nvPr/>
        </p:nvCxnSpPr>
        <p:spPr>
          <a:xfrm rot="16200000" flipH="1">
            <a:off x="4334154" y="3315814"/>
            <a:ext cx="377187" cy="33107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연결선: 꺾임 24"/>
          <p:cNvCxnSpPr>
            <a:stCxn id="3" idx="2"/>
            <a:endCxn id="33" idx="0"/>
          </p:cNvCxnSpPr>
          <p:nvPr/>
        </p:nvCxnSpPr>
        <p:spPr>
          <a:xfrm rot="5400000">
            <a:off x="2556639" y="1884225"/>
            <a:ext cx="392037" cy="320910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연결선: 꺾임 26"/>
          <p:cNvCxnSpPr>
            <a:stCxn id="3" idx="2"/>
            <a:endCxn id="40" idx="0"/>
          </p:cNvCxnSpPr>
          <p:nvPr/>
        </p:nvCxnSpPr>
        <p:spPr>
          <a:xfrm rot="5400000">
            <a:off x="3457402" y="2786008"/>
            <a:ext cx="393056" cy="140655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연결선: 꺾임 30"/>
          <p:cNvCxnSpPr>
            <a:stCxn id="3" idx="2"/>
            <a:endCxn id="12" idx="0"/>
          </p:cNvCxnSpPr>
          <p:nvPr/>
        </p:nvCxnSpPr>
        <p:spPr>
          <a:xfrm rot="16200000" flipH="1">
            <a:off x="5290145" y="2359822"/>
            <a:ext cx="377187" cy="224305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연결선: 꺾임 49"/>
          <p:cNvCxnSpPr>
            <a:stCxn id="3" idx="2"/>
            <a:endCxn id="119" idx="0"/>
          </p:cNvCxnSpPr>
          <p:nvPr/>
        </p:nvCxnSpPr>
        <p:spPr>
          <a:xfrm rot="16200000" flipH="1">
            <a:off x="6245551" y="1404417"/>
            <a:ext cx="394703" cy="417138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5159516" y="1872930"/>
            <a:ext cx="14407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1 Depth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만</a:t>
            </a:r>
            <a:endParaRPr lang="en-US" altLang="ko-KR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ko-KR" altLang="en-US" dirty="0"/>
              <a:t>모았습니다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9317" y="1289173"/>
            <a:ext cx="13933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FF0000"/>
                </a:solidFill>
              </a:rPr>
              <a:t>(</a:t>
            </a:r>
            <a:r>
              <a:rPr lang="ko-KR" altLang="en-US" sz="2000" b="1" dirty="0">
                <a:solidFill>
                  <a:srgbClr val="FF0000"/>
                </a:solidFill>
              </a:rPr>
              <a:t>기말고사</a:t>
            </a:r>
            <a:r>
              <a:rPr lang="en-US" altLang="ko-KR" sz="2000" b="1" dirty="0">
                <a:solidFill>
                  <a:srgbClr val="FF0000"/>
                </a:solidFill>
              </a:rPr>
              <a:t>)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64804" y="2027837"/>
            <a:ext cx="14414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/>
              <a:t>실수가 있어서</a:t>
            </a:r>
            <a:endParaRPr lang="en-US" altLang="ko-KR" sz="1400" dirty="0"/>
          </a:p>
          <a:p>
            <a:pPr algn="ctr"/>
            <a:r>
              <a:rPr lang="ko-KR" altLang="en-US" sz="1400" dirty="0"/>
              <a:t>변경하였습니다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33430" y="1689283"/>
            <a:ext cx="23789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F0000"/>
                </a:solidFill>
              </a:rPr>
              <a:t>(</a:t>
            </a:r>
            <a:r>
              <a:rPr lang="ko-KR" altLang="en-US" sz="1600" b="1" dirty="0">
                <a:solidFill>
                  <a:srgbClr val="FF0000"/>
                </a:solidFill>
              </a:rPr>
              <a:t>변경사항</a:t>
            </a:r>
            <a:r>
              <a:rPr lang="en-US" altLang="ko-KR" sz="1600" b="1" dirty="0">
                <a:solidFill>
                  <a:srgbClr val="FF0000"/>
                </a:solidFill>
              </a:rPr>
              <a:t> </a:t>
            </a:r>
            <a:r>
              <a:rPr lang="ko-KR" altLang="en-US" sz="1600" b="1" dirty="0">
                <a:solidFill>
                  <a:srgbClr val="FF0000"/>
                </a:solidFill>
              </a:rPr>
              <a:t>적용 전</a:t>
            </a:r>
            <a:r>
              <a:rPr lang="en-US" altLang="ko-KR" sz="1600" b="1" dirty="0">
                <a:solidFill>
                  <a:srgbClr val="FF0000"/>
                </a:solidFill>
              </a:rPr>
              <a:t>)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656" y="3684796"/>
            <a:ext cx="1592897" cy="2831817"/>
          </a:xfrm>
          <a:prstGeom prst="rect">
            <a:avLst/>
          </a:prstGeom>
        </p:spPr>
      </p:pic>
      <p:pic>
        <p:nvPicPr>
          <p:cNvPr id="40" name="그림 3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9458" y="3685815"/>
            <a:ext cx="1562384" cy="2777572"/>
          </a:xfrm>
          <a:prstGeom prst="rect">
            <a:avLst/>
          </a:prstGeom>
        </p:spPr>
      </p:pic>
      <p:pic>
        <p:nvPicPr>
          <p:cNvPr id="46" name="그림 4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2629" y="3669946"/>
            <a:ext cx="1571311" cy="2793441"/>
          </a:xfrm>
          <a:prstGeom prst="rect">
            <a:avLst/>
          </a:prstGeom>
        </p:spPr>
      </p:pic>
      <p:sp>
        <p:nvSpPr>
          <p:cNvPr id="110" name="TextBox 109"/>
          <p:cNvSpPr txBox="1"/>
          <p:nvPr/>
        </p:nvSpPr>
        <p:spPr>
          <a:xfrm rot="21021971">
            <a:off x="3781201" y="1465180"/>
            <a:ext cx="1245854" cy="461665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S</a:t>
            </a:r>
            <a:r>
              <a:rPr lang="ko-KR" altLang="en-US" sz="1200" dirty="0"/>
              <a:t>헬스 시작화면</a:t>
            </a:r>
            <a:endParaRPr lang="en-US" altLang="ko-KR" sz="1200" dirty="0"/>
          </a:p>
          <a:p>
            <a:r>
              <a:rPr lang="en-US" altLang="ko-KR" sz="1200" dirty="0"/>
              <a:t>(</a:t>
            </a:r>
            <a:r>
              <a:rPr lang="ko-KR" altLang="en-US" sz="1200" dirty="0"/>
              <a:t>내 기록</a:t>
            </a:r>
            <a:r>
              <a:rPr lang="en-US" altLang="ko-KR" sz="1200" dirty="0"/>
              <a:t>)</a:t>
            </a:r>
            <a:endParaRPr lang="ko-KR" altLang="en-US" sz="1200" dirty="0"/>
          </a:p>
        </p:txBody>
      </p:sp>
      <p:sp>
        <p:nvSpPr>
          <p:cNvPr id="111" name="TextBox 110"/>
          <p:cNvSpPr txBox="1"/>
          <p:nvPr/>
        </p:nvSpPr>
        <p:spPr>
          <a:xfrm rot="21021971">
            <a:off x="7809778" y="1087851"/>
            <a:ext cx="646331" cy="276999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200"/>
              <a:t>투게더</a:t>
            </a:r>
            <a:endParaRPr lang="ko-KR" altLang="en-US" sz="1200" dirty="0"/>
          </a:p>
        </p:txBody>
      </p:sp>
      <p:sp>
        <p:nvSpPr>
          <p:cNvPr id="112" name="TextBox 111"/>
          <p:cNvSpPr txBox="1"/>
          <p:nvPr/>
        </p:nvSpPr>
        <p:spPr>
          <a:xfrm rot="21021971">
            <a:off x="173787" y="3590393"/>
            <a:ext cx="854721" cy="276999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항목 관리</a:t>
            </a:r>
          </a:p>
        </p:txBody>
      </p:sp>
      <p:sp>
        <p:nvSpPr>
          <p:cNvPr id="113" name="TextBox 112"/>
          <p:cNvSpPr txBox="1"/>
          <p:nvPr/>
        </p:nvSpPr>
        <p:spPr>
          <a:xfrm rot="21021971">
            <a:off x="1896058" y="3614636"/>
            <a:ext cx="1008609" cy="276999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파트너 </a:t>
            </a:r>
            <a:r>
              <a:rPr lang="ko-KR" altLang="en-US" sz="1200" dirty="0" err="1"/>
              <a:t>앱스</a:t>
            </a:r>
            <a:endParaRPr lang="ko-KR" altLang="en-US" sz="1200" dirty="0"/>
          </a:p>
        </p:txBody>
      </p:sp>
      <p:sp>
        <p:nvSpPr>
          <p:cNvPr id="116" name="TextBox 115"/>
          <p:cNvSpPr txBox="1"/>
          <p:nvPr/>
        </p:nvSpPr>
        <p:spPr>
          <a:xfrm rot="21021971">
            <a:off x="3684788" y="3602189"/>
            <a:ext cx="800219" cy="276999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액세서리</a:t>
            </a:r>
          </a:p>
        </p:txBody>
      </p:sp>
      <p:sp>
        <p:nvSpPr>
          <p:cNvPr id="117" name="TextBox 116"/>
          <p:cNvSpPr txBox="1"/>
          <p:nvPr/>
        </p:nvSpPr>
        <p:spPr>
          <a:xfrm rot="21021971">
            <a:off x="5612732" y="3601760"/>
            <a:ext cx="854721" cy="276999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내 페이지</a:t>
            </a:r>
          </a:p>
        </p:txBody>
      </p:sp>
      <p:sp>
        <p:nvSpPr>
          <p:cNvPr id="118" name="TextBox 117"/>
          <p:cNvSpPr txBox="1"/>
          <p:nvPr/>
        </p:nvSpPr>
        <p:spPr>
          <a:xfrm rot="21021971">
            <a:off x="7461236" y="3601760"/>
            <a:ext cx="854721" cy="276999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건강 뉴스</a:t>
            </a:r>
          </a:p>
        </p:txBody>
      </p:sp>
    </p:spTree>
    <p:extLst>
      <p:ext uri="{BB962C8B-B14F-4D97-AF65-F5344CB8AC3E}">
        <p14:creationId xmlns:p14="http://schemas.microsoft.com/office/powerpoint/2010/main" val="35733821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그림 1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1157" y="3687462"/>
            <a:ext cx="1474876" cy="2622001"/>
          </a:xfrm>
          <a:prstGeom prst="rect">
            <a:avLst/>
          </a:prstGeom>
        </p:spPr>
      </p:pic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ko-KR" altLang="en-US" dirty="0"/>
              <a:t>스토리보드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ko-KR" altLang="en-US" dirty="0"/>
              <a:t>윤병헌</a:t>
            </a:r>
          </a:p>
        </p:txBody>
      </p:sp>
      <p:sp>
        <p:nvSpPr>
          <p:cNvPr id="6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‘S</a:t>
            </a:r>
            <a:r>
              <a:rPr lang="ko-KR" altLang="en-US" dirty="0"/>
              <a:t>헬스</a:t>
            </a:r>
            <a:r>
              <a:rPr lang="en-US" altLang="ko-KR" dirty="0"/>
              <a:t>’ App</a:t>
            </a:r>
            <a:r>
              <a:rPr lang="ko-KR" altLang="en-US" dirty="0"/>
              <a:t>의 </a:t>
            </a:r>
            <a:r>
              <a:rPr lang="en-US" altLang="ko-KR" dirty="0"/>
              <a:t>Reverse-engineering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790" y="1191875"/>
            <a:ext cx="1169342" cy="207883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0132" y="1169820"/>
            <a:ext cx="1194154" cy="212293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7952" y="1312064"/>
            <a:ext cx="1166707" cy="207414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353" y="3669622"/>
            <a:ext cx="1617830" cy="2876141"/>
          </a:xfrm>
          <a:prstGeom prst="rect">
            <a:avLst/>
          </a:prstGeom>
        </p:spPr>
      </p:pic>
      <p:cxnSp>
        <p:nvCxnSpPr>
          <p:cNvPr id="19" name="연결선: 꺾임 18"/>
          <p:cNvCxnSpPr>
            <a:stCxn id="3" idx="2"/>
            <a:endCxn id="8" idx="0"/>
          </p:cNvCxnSpPr>
          <p:nvPr/>
        </p:nvCxnSpPr>
        <p:spPr>
          <a:xfrm rot="5400000" flipH="1" flipV="1">
            <a:off x="5543909" y="125363"/>
            <a:ext cx="1980695" cy="4354097"/>
          </a:xfrm>
          <a:prstGeom prst="bentConnector5">
            <a:avLst>
              <a:gd name="adj1" fmla="val -10326"/>
              <a:gd name="adj2" fmla="val 60935"/>
              <a:gd name="adj3" fmla="val 11154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연결선: 꺾임 24"/>
          <p:cNvCxnSpPr>
            <a:stCxn id="3" idx="2"/>
            <a:endCxn id="30" idx="0"/>
          </p:cNvCxnSpPr>
          <p:nvPr/>
        </p:nvCxnSpPr>
        <p:spPr>
          <a:xfrm rot="5400000">
            <a:off x="3725299" y="3051395"/>
            <a:ext cx="390546" cy="87327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연결선: 꺾임 30"/>
          <p:cNvCxnSpPr>
            <a:stCxn id="3" idx="2"/>
            <a:endCxn id="12" idx="0"/>
          </p:cNvCxnSpPr>
          <p:nvPr/>
        </p:nvCxnSpPr>
        <p:spPr>
          <a:xfrm rot="16200000" flipH="1">
            <a:off x="5290307" y="2359660"/>
            <a:ext cx="376863" cy="224305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연결선: 꺾임 49"/>
          <p:cNvCxnSpPr>
            <a:stCxn id="3" idx="2"/>
            <a:endCxn id="119" idx="0"/>
          </p:cNvCxnSpPr>
          <p:nvPr/>
        </p:nvCxnSpPr>
        <p:spPr>
          <a:xfrm rot="16200000" flipH="1">
            <a:off x="6245551" y="1404417"/>
            <a:ext cx="394703" cy="417138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5159516" y="1872930"/>
            <a:ext cx="14407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1 Depth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만</a:t>
            </a:r>
            <a:endParaRPr lang="en-US" altLang="ko-KR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ko-KR" altLang="en-US" dirty="0"/>
              <a:t>모았습니다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9317" y="1289173"/>
            <a:ext cx="13933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FF0000"/>
                </a:solidFill>
              </a:rPr>
              <a:t>(</a:t>
            </a:r>
            <a:r>
              <a:rPr lang="ko-KR" altLang="en-US" sz="2000" b="1" dirty="0">
                <a:solidFill>
                  <a:srgbClr val="FF0000"/>
                </a:solidFill>
              </a:rPr>
              <a:t>기말고사</a:t>
            </a:r>
            <a:r>
              <a:rPr lang="en-US" altLang="ko-KR" sz="2000" b="1" dirty="0">
                <a:solidFill>
                  <a:srgbClr val="FF0000"/>
                </a:solidFill>
              </a:rPr>
              <a:t>)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33430" y="1689283"/>
            <a:ext cx="23789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F0000"/>
                </a:solidFill>
              </a:rPr>
              <a:t>(</a:t>
            </a:r>
            <a:r>
              <a:rPr lang="ko-KR" altLang="en-US" sz="1600" b="1" dirty="0">
                <a:solidFill>
                  <a:srgbClr val="FF0000"/>
                </a:solidFill>
              </a:rPr>
              <a:t>변경사항</a:t>
            </a:r>
            <a:r>
              <a:rPr lang="en-US" altLang="ko-KR" sz="1600" b="1" dirty="0">
                <a:solidFill>
                  <a:srgbClr val="FF0000"/>
                </a:solidFill>
              </a:rPr>
              <a:t> </a:t>
            </a:r>
            <a:r>
              <a:rPr lang="ko-KR" altLang="en-US" sz="1600" b="1" dirty="0">
                <a:solidFill>
                  <a:srgbClr val="FF0000"/>
                </a:solidFill>
              </a:rPr>
              <a:t>적용 후</a:t>
            </a:r>
            <a:r>
              <a:rPr lang="en-US" altLang="ko-KR" sz="1600" b="1" dirty="0">
                <a:solidFill>
                  <a:srgbClr val="FF0000"/>
                </a:solidFill>
              </a:rPr>
              <a:t>)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  <p:sp>
        <p:nvSpPr>
          <p:cNvPr id="110" name="TextBox 109"/>
          <p:cNvSpPr txBox="1"/>
          <p:nvPr/>
        </p:nvSpPr>
        <p:spPr>
          <a:xfrm rot="21021971">
            <a:off x="3781201" y="1465180"/>
            <a:ext cx="1245854" cy="461665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S</a:t>
            </a:r>
            <a:r>
              <a:rPr lang="ko-KR" altLang="en-US" sz="1200" dirty="0"/>
              <a:t>헬스 시작화면</a:t>
            </a:r>
            <a:endParaRPr lang="en-US" altLang="ko-KR" sz="1200" dirty="0"/>
          </a:p>
          <a:p>
            <a:r>
              <a:rPr lang="en-US" altLang="ko-KR" sz="1200" dirty="0"/>
              <a:t>(</a:t>
            </a:r>
            <a:r>
              <a:rPr lang="ko-KR" altLang="en-US" sz="1200" dirty="0"/>
              <a:t>내 기록</a:t>
            </a:r>
            <a:r>
              <a:rPr lang="en-US" altLang="ko-KR" sz="1200" dirty="0"/>
              <a:t>)</a:t>
            </a:r>
            <a:endParaRPr lang="ko-KR" altLang="en-US" sz="1200" dirty="0"/>
          </a:p>
        </p:txBody>
      </p:sp>
      <p:sp>
        <p:nvSpPr>
          <p:cNvPr id="111" name="TextBox 110"/>
          <p:cNvSpPr txBox="1"/>
          <p:nvPr/>
        </p:nvSpPr>
        <p:spPr>
          <a:xfrm rot="21021971">
            <a:off x="7809778" y="1087851"/>
            <a:ext cx="646331" cy="276999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200"/>
              <a:t>투게더</a:t>
            </a:r>
            <a:endParaRPr lang="ko-KR" altLang="en-US" sz="1200" dirty="0"/>
          </a:p>
        </p:txBody>
      </p:sp>
      <p:sp>
        <p:nvSpPr>
          <p:cNvPr id="117" name="TextBox 116"/>
          <p:cNvSpPr txBox="1"/>
          <p:nvPr/>
        </p:nvSpPr>
        <p:spPr>
          <a:xfrm rot="21021971">
            <a:off x="5612732" y="3601760"/>
            <a:ext cx="854721" cy="276999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내 페이지</a:t>
            </a:r>
          </a:p>
        </p:txBody>
      </p:sp>
      <p:sp>
        <p:nvSpPr>
          <p:cNvPr id="118" name="TextBox 117"/>
          <p:cNvSpPr txBox="1"/>
          <p:nvPr/>
        </p:nvSpPr>
        <p:spPr>
          <a:xfrm rot="21021971">
            <a:off x="7461236" y="3601760"/>
            <a:ext cx="854721" cy="276999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건강 뉴스</a:t>
            </a:r>
          </a:p>
        </p:txBody>
      </p:sp>
      <p:grpSp>
        <p:nvGrpSpPr>
          <p:cNvPr id="18" name="그룹 17"/>
          <p:cNvGrpSpPr/>
          <p:nvPr/>
        </p:nvGrpSpPr>
        <p:grpSpPr>
          <a:xfrm>
            <a:off x="2737703" y="3683305"/>
            <a:ext cx="1492461" cy="2876142"/>
            <a:chOff x="785823" y="3669946"/>
            <a:chExt cx="1492461" cy="2876142"/>
          </a:xfrm>
        </p:grpSpPr>
        <p:pic>
          <p:nvPicPr>
            <p:cNvPr id="30" name="그림 29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5823" y="3669946"/>
              <a:ext cx="1492461" cy="2876142"/>
            </a:xfrm>
            <a:prstGeom prst="rect">
              <a:avLst/>
            </a:prstGeom>
          </p:spPr>
        </p:pic>
        <p:sp>
          <p:nvSpPr>
            <p:cNvPr id="116" name="TextBox 115"/>
            <p:cNvSpPr txBox="1"/>
            <p:nvPr/>
          </p:nvSpPr>
          <p:spPr>
            <a:xfrm rot="21021971">
              <a:off x="887469" y="5722867"/>
              <a:ext cx="551331" cy="200055"/>
            </a:xfrm>
            <a:prstGeom prst="rect">
              <a:avLst/>
            </a:prstGeom>
            <a:solidFill>
              <a:schemeClr val="bg1"/>
            </a:solidFill>
            <a:ln w="15875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700" dirty="0"/>
                <a:t>액세서리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 rot="21021971">
              <a:off x="876923" y="5421566"/>
              <a:ext cx="698998" cy="200055"/>
            </a:xfrm>
            <a:prstGeom prst="rect">
              <a:avLst/>
            </a:prstGeom>
            <a:solidFill>
              <a:schemeClr val="bg1"/>
            </a:solidFill>
            <a:ln w="15875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700"/>
                <a:t>파트너 </a:t>
              </a:r>
              <a:r>
                <a:rPr lang="ko-KR" altLang="en-US" sz="700" dirty="0" err="1"/>
                <a:t>앱스</a:t>
              </a:r>
              <a:endParaRPr lang="ko-KR" altLang="en-US" sz="700" dirty="0"/>
            </a:p>
          </p:txBody>
        </p:sp>
        <p:sp>
          <p:nvSpPr>
            <p:cNvPr id="36" name="TextBox 35"/>
            <p:cNvSpPr txBox="1"/>
            <p:nvPr/>
          </p:nvSpPr>
          <p:spPr>
            <a:xfrm rot="21021971">
              <a:off x="842624" y="5157950"/>
              <a:ext cx="613621" cy="200055"/>
            </a:xfrm>
            <a:prstGeom prst="rect">
              <a:avLst/>
            </a:prstGeom>
            <a:solidFill>
              <a:schemeClr val="bg1"/>
            </a:solidFill>
            <a:ln w="15875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700"/>
                <a:t>항목 관리</a:t>
              </a:r>
              <a:endParaRPr lang="ko-KR" altLang="en-US" sz="700" dirty="0"/>
            </a:p>
          </p:txBody>
        </p:sp>
        <p:sp>
          <p:nvSpPr>
            <p:cNvPr id="38" name="TextBox 37"/>
            <p:cNvSpPr txBox="1"/>
            <p:nvPr/>
          </p:nvSpPr>
          <p:spPr>
            <a:xfrm rot="21021971">
              <a:off x="1127370" y="3692221"/>
              <a:ext cx="854721" cy="276999"/>
            </a:xfrm>
            <a:prstGeom prst="rect">
              <a:avLst/>
            </a:prstGeom>
            <a:solidFill>
              <a:schemeClr val="bg1"/>
            </a:solidFill>
            <a:ln w="15875"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1200" dirty="0"/>
                <a:t>메뉴 버튼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937135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S</a:t>
            </a:r>
            <a:r>
              <a:rPr lang="ko-KR" altLang="en-US" dirty="0"/>
              <a:t>헬스</a:t>
            </a:r>
          </a:p>
        </p:txBody>
      </p:sp>
      <p:sp>
        <p:nvSpPr>
          <p:cNvPr id="24" name="텍스트 개체 틀 23"/>
          <p:cNvSpPr>
            <a:spLocks noGrp="1"/>
          </p:cNvSpPr>
          <p:nvPr>
            <p:ph type="body" sz="quarter" idx="16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윤병헌</a:t>
            </a:r>
          </a:p>
        </p:txBody>
      </p:sp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2634623"/>
              </p:ext>
            </p:extLst>
          </p:nvPr>
        </p:nvGraphicFramePr>
        <p:xfrm>
          <a:off x="7257256" y="1024955"/>
          <a:ext cx="2530756" cy="25327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52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155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32020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kern="12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Splash</a:t>
                      </a:r>
                    </a:p>
                  </a:txBody>
                  <a:tcPr marL="36000" marR="36000" marT="36000" marB="36000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50" kern="120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99075" marR="99075" marT="45795" marB="45795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91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01</a:t>
                      </a:r>
                      <a:endParaRPr lang="ko-KR" altLang="en-US" sz="900" kern="12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[Text] S</a:t>
                      </a:r>
                      <a:r>
                        <a:rPr lang="ko-KR" altLang="en-US" sz="9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헬스 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(</a:t>
                      </a:r>
                      <a:r>
                        <a:rPr lang="ko-KR" altLang="en-US" sz="9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로고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)</a:t>
                      </a:r>
                    </a:p>
                  </a:txBody>
                  <a:tcPr marL="36000" marR="36000" marT="36000" marB="3600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91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02</a:t>
                      </a:r>
                      <a:endParaRPr lang="ko-KR" altLang="en-US" sz="900" kern="12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[Button]</a:t>
                      </a:r>
                      <a:r>
                        <a:rPr lang="en-US" altLang="ko-KR" sz="900" kern="1200" baseline="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</a:t>
                      </a:r>
                      <a:r>
                        <a:rPr lang="ko-KR" altLang="en-US" sz="900" kern="1200" baseline="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내 페이지</a:t>
                      </a:r>
                      <a:endParaRPr lang="en-US" altLang="ko-KR" sz="900" kern="12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91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03</a:t>
                      </a:r>
                      <a:endParaRPr lang="ko-KR" altLang="en-US" sz="900" kern="12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[Image</a:t>
                      </a:r>
                      <a:r>
                        <a:rPr lang="en-US" altLang="ko-KR" sz="900" kern="1200" baseline="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&amp; Button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] Event</a:t>
                      </a:r>
                      <a:r>
                        <a:rPr lang="en-US" altLang="ko-KR" sz="900" kern="1200" baseline="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</a:t>
                      </a:r>
                      <a:endParaRPr lang="en-US" altLang="ko-KR" sz="900" kern="12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91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04</a:t>
                      </a:r>
                      <a:endParaRPr lang="ko-KR" altLang="en-US" sz="900" kern="12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[Button] </a:t>
                      </a:r>
                      <a:r>
                        <a:rPr lang="ko-KR" altLang="en-US" sz="9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내 기록</a:t>
                      </a:r>
                      <a:endParaRPr lang="en-US" altLang="ko-KR" sz="900" kern="12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91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05</a:t>
                      </a:r>
                      <a:endParaRPr lang="ko-KR" altLang="en-US" sz="900" kern="12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[Button]</a:t>
                      </a:r>
                      <a:r>
                        <a:rPr lang="en-US" altLang="ko-KR" sz="900" kern="1200" baseline="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</a:t>
                      </a:r>
                      <a:r>
                        <a:rPr lang="ko-KR" altLang="en-US" sz="900" kern="1200" baseline="0" dirty="0" err="1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투게더</a:t>
                      </a:r>
                      <a:endParaRPr lang="ko-KR" altLang="en-US" sz="900" kern="12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91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06</a:t>
                      </a:r>
                      <a:endParaRPr lang="ko-KR" altLang="en-US" sz="900" kern="12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[Button]</a:t>
                      </a:r>
                      <a:r>
                        <a:rPr lang="en-US" altLang="ko-KR" sz="900" kern="1200" baseline="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</a:t>
                      </a:r>
                      <a:r>
                        <a:rPr lang="ko-KR" altLang="en-US" sz="900" kern="1200" baseline="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건강 뉴스</a:t>
                      </a:r>
                      <a:endParaRPr lang="ko-KR" altLang="en-US" sz="900" kern="12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091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07</a:t>
                      </a:r>
                      <a:endParaRPr lang="ko-KR" altLang="en-US" sz="900" kern="12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[Button] </a:t>
                      </a:r>
                      <a:r>
                        <a:rPr lang="ko-KR" altLang="en-US" sz="9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프로그램</a:t>
                      </a:r>
                    </a:p>
                  </a:txBody>
                  <a:tcPr marL="36000" marR="36000" marT="36000" marB="3600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091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08</a:t>
                      </a:r>
                      <a:endParaRPr lang="ko-KR" altLang="en-US" sz="900" kern="12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[Button]</a:t>
                      </a:r>
                      <a:r>
                        <a:rPr lang="en-US" altLang="ko-KR" sz="900" kern="1200" baseline="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</a:t>
                      </a:r>
                      <a:r>
                        <a:rPr lang="ko-KR" altLang="en-US" sz="900" kern="1200" baseline="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목표</a:t>
                      </a:r>
                      <a:endParaRPr lang="ko-KR" altLang="en-US" sz="900" kern="12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091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09</a:t>
                      </a:r>
                      <a:endParaRPr lang="ko-KR" altLang="en-US" sz="900" kern="12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[Button] </a:t>
                      </a:r>
                      <a:r>
                        <a:rPr lang="ko-KR" altLang="en-US" sz="9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헬스 메시지</a:t>
                      </a:r>
                    </a:p>
                  </a:txBody>
                  <a:tcPr marL="36000" marR="36000" marT="36000" marB="3600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091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X</a:t>
                      </a:r>
                      <a:endParaRPr lang="ko-KR" altLang="en-US" sz="900" kern="12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kern="12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091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X</a:t>
                      </a:r>
                      <a:endParaRPr lang="ko-KR" altLang="en-US" sz="900" kern="12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kern="12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10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1371650" y="116632"/>
            <a:ext cx="4434915" cy="288032"/>
          </a:xfrm>
        </p:spPr>
        <p:txBody>
          <a:bodyPr/>
          <a:lstStyle/>
          <a:p>
            <a:r>
              <a:rPr lang="en-US" altLang="ko-KR" dirty="0"/>
              <a:t>‘S</a:t>
            </a:r>
            <a:r>
              <a:rPr lang="ko-KR" altLang="en-US" dirty="0"/>
              <a:t>헬스</a:t>
            </a:r>
            <a:r>
              <a:rPr lang="en-US" altLang="ko-KR" dirty="0"/>
              <a:t>’ App</a:t>
            </a:r>
            <a:r>
              <a:rPr lang="ko-KR" altLang="en-US" dirty="0"/>
              <a:t>의 </a:t>
            </a:r>
            <a:r>
              <a:rPr lang="en-US" altLang="ko-KR" dirty="0"/>
              <a:t>Reverse-engineering</a:t>
            </a:r>
            <a:endParaRPr lang="ko-KR" altLang="en-US" dirty="0"/>
          </a:p>
        </p:txBody>
      </p:sp>
      <p:sp>
        <p:nvSpPr>
          <p:cNvPr id="12" name="텍스트 개체 틀 3"/>
          <p:cNvSpPr txBox="1">
            <a:spLocks/>
          </p:cNvSpPr>
          <p:nvPr/>
        </p:nvSpPr>
        <p:spPr>
          <a:xfrm>
            <a:off x="7296362" y="116632"/>
            <a:ext cx="2492803" cy="2880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050" kern="12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Wireframe (</a:t>
            </a:r>
            <a:r>
              <a:rPr lang="ko-KR" altLang="en-US" dirty="0"/>
              <a:t>와이어프레임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128" y="2180535"/>
            <a:ext cx="2038910" cy="362473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93154" y="1194115"/>
            <a:ext cx="13548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rgbClr val="00B050"/>
                </a:solidFill>
              </a:rPr>
              <a:t>실제 앱 화면</a:t>
            </a: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336" y="1706959"/>
            <a:ext cx="2355336" cy="443865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646308" y="1194115"/>
            <a:ext cx="15664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3D5FAC"/>
                </a:solidFill>
              </a:rPr>
              <a:t>변경사항 적용 전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6936" y="1719180"/>
            <a:ext cx="2296921" cy="4426429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4742169" y="1209503"/>
            <a:ext cx="15664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변경사항 적용 후</a:t>
            </a:r>
          </a:p>
        </p:txBody>
      </p:sp>
      <p:sp>
        <p:nvSpPr>
          <p:cNvPr id="20" name="TextBox 19"/>
          <p:cNvSpPr txBox="1"/>
          <p:nvPr/>
        </p:nvSpPr>
        <p:spPr>
          <a:xfrm rot="21021971">
            <a:off x="1961111" y="1737816"/>
            <a:ext cx="246063" cy="276999"/>
          </a:xfrm>
          <a:prstGeom prst="rect">
            <a:avLst/>
          </a:prstGeom>
          <a:solidFill>
            <a:schemeClr val="bg1"/>
          </a:solidFill>
          <a:ln w="2222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endParaRPr lang="ko-KR" altLang="en-US" sz="1200" dirty="0"/>
          </a:p>
        </p:txBody>
      </p:sp>
      <p:cxnSp>
        <p:nvCxnSpPr>
          <p:cNvPr id="19" name="직선 연결선 18"/>
          <p:cNvCxnSpPr>
            <a:stCxn id="20" idx="2"/>
          </p:cNvCxnSpPr>
          <p:nvPr/>
        </p:nvCxnSpPr>
        <p:spPr>
          <a:xfrm>
            <a:off x="2107321" y="2012862"/>
            <a:ext cx="325399" cy="336018"/>
          </a:xfrm>
          <a:prstGeom prst="line">
            <a:avLst/>
          </a:prstGeom>
          <a:ln w="2222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 rot="21021971">
            <a:off x="3656844" y="1833885"/>
            <a:ext cx="246063" cy="276999"/>
          </a:xfrm>
          <a:prstGeom prst="rect">
            <a:avLst/>
          </a:prstGeom>
          <a:solidFill>
            <a:schemeClr val="bg1"/>
          </a:solidFill>
          <a:ln w="2222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2</a:t>
            </a:r>
            <a:endParaRPr lang="ko-KR" altLang="en-US" sz="1200" dirty="0"/>
          </a:p>
        </p:txBody>
      </p:sp>
      <p:cxnSp>
        <p:nvCxnSpPr>
          <p:cNvPr id="27" name="직선 연결선 26"/>
          <p:cNvCxnSpPr/>
          <p:nvPr/>
        </p:nvCxnSpPr>
        <p:spPr>
          <a:xfrm>
            <a:off x="3885771" y="2111790"/>
            <a:ext cx="199465" cy="317568"/>
          </a:xfrm>
          <a:prstGeom prst="line">
            <a:avLst/>
          </a:prstGeom>
          <a:ln w="2222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 rot="21021971">
            <a:off x="3078498" y="2563366"/>
            <a:ext cx="246063" cy="276999"/>
          </a:xfrm>
          <a:prstGeom prst="rect">
            <a:avLst/>
          </a:prstGeom>
          <a:solidFill>
            <a:schemeClr val="bg1"/>
          </a:solidFill>
          <a:ln w="2222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3</a:t>
            </a:r>
            <a:endParaRPr lang="ko-KR" altLang="en-US" sz="1200" dirty="0"/>
          </a:p>
        </p:txBody>
      </p:sp>
      <p:sp>
        <p:nvSpPr>
          <p:cNvPr id="29" name="TextBox 28"/>
          <p:cNvSpPr txBox="1"/>
          <p:nvPr/>
        </p:nvSpPr>
        <p:spPr>
          <a:xfrm rot="21021971">
            <a:off x="2397802" y="3410354"/>
            <a:ext cx="246063" cy="276999"/>
          </a:xfrm>
          <a:prstGeom prst="rect">
            <a:avLst/>
          </a:prstGeom>
          <a:solidFill>
            <a:schemeClr val="bg1"/>
          </a:solidFill>
          <a:ln w="2222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4</a:t>
            </a:r>
            <a:endParaRPr lang="ko-KR" altLang="en-US" sz="1200" dirty="0"/>
          </a:p>
        </p:txBody>
      </p:sp>
      <p:sp>
        <p:nvSpPr>
          <p:cNvPr id="30" name="TextBox 29"/>
          <p:cNvSpPr txBox="1"/>
          <p:nvPr/>
        </p:nvSpPr>
        <p:spPr>
          <a:xfrm rot="21021971">
            <a:off x="3035271" y="3401137"/>
            <a:ext cx="246063" cy="276999"/>
          </a:xfrm>
          <a:prstGeom prst="rect">
            <a:avLst/>
          </a:prstGeom>
          <a:solidFill>
            <a:schemeClr val="bg1"/>
          </a:solidFill>
          <a:ln w="2222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5</a:t>
            </a:r>
            <a:endParaRPr lang="ko-KR" altLang="en-US" sz="1200" dirty="0"/>
          </a:p>
        </p:txBody>
      </p:sp>
      <p:sp>
        <p:nvSpPr>
          <p:cNvPr id="31" name="TextBox 30"/>
          <p:cNvSpPr txBox="1"/>
          <p:nvPr/>
        </p:nvSpPr>
        <p:spPr>
          <a:xfrm rot="21021971">
            <a:off x="3593965" y="3410355"/>
            <a:ext cx="246063" cy="276999"/>
          </a:xfrm>
          <a:prstGeom prst="rect">
            <a:avLst/>
          </a:prstGeom>
          <a:solidFill>
            <a:schemeClr val="bg1"/>
          </a:solidFill>
          <a:ln w="2222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6</a:t>
            </a:r>
            <a:endParaRPr lang="ko-KR" altLang="en-US" sz="1200" dirty="0"/>
          </a:p>
        </p:txBody>
      </p:sp>
      <p:sp>
        <p:nvSpPr>
          <p:cNvPr id="32" name="TextBox 31"/>
          <p:cNvSpPr txBox="1"/>
          <p:nvPr/>
        </p:nvSpPr>
        <p:spPr>
          <a:xfrm rot="21021971">
            <a:off x="2849590" y="3928452"/>
            <a:ext cx="246063" cy="276999"/>
          </a:xfrm>
          <a:prstGeom prst="rect">
            <a:avLst/>
          </a:prstGeom>
          <a:solidFill>
            <a:schemeClr val="bg1"/>
          </a:solidFill>
          <a:ln w="2222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7</a:t>
            </a:r>
            <a:endParaRPr lang="ko-KR" altLang="en-US" sz="1200" dirty="0"/>
          </a:p>
        </p:txBody>
      </p:sp>
      <p:sp>
        <p:nvSpPr>
          <p:cNvPr id="33" name="TextBox 32"/>
          <p:cNvSpPr txBox="1"/>
          <p:nvPr/>
        </p:nvSpPr>
        <p:spPr>
          <a:xfrm rot="21021971">
            <a:off x="2914873" y="4728607"/>
            <a:ext cx="246063" cy="276999"/>
          </a:xfrm>
          <a:prstGeom prst="rect">
            <a:avLst/>
          </a:prstGeom>
          <a:solidFill>
            <a:schemeClr val="bg1"/>
          </a:solidFill>
          <a:ln w="2222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8</a:t>
            </a:r>
            <a:endParaRPr lang="ko-KR" altLang="en-US" sz="1200" dirty="0"/>
          </a:p>
        </p:txBody>
      </p:sp>
      <p:sp>
        <p:nvSpPr>
          <p:cNvPr id="34" name="TextBox 33"/>
          <p:cNvSpPr txBox="1"/>
          <p:nvPr/>
        </p:nvSpPr>
        <p:spPr>
          <a:xfrm rot="21021971">
            <a:off x="2664067" y="5247947"/>
            <a:ext cx="246063" cy="276999"/>
          </a:xfrm>
          <a:prstGeom prst="rect">
            <a:avLst/>
          </a:prstGeom>
          <a:solidFill>
            <a:schemeClr val="bg1"/>
          </a:solidFill>
          <a:ln w="2222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9</a:t>
            </a:r>
            <a:endParaRPr lang="ko-KR" altLang="en-US" sz="1200" dirty="0"/>
          </a:p>
        </p:txBody>
      </p:sp>
      <p:sp>
        <p:nvSpPr>
          <p:cNvPr id="35" name="TextBox 34"/>
          <p:cNvSpPr txBox="1"/>
          <p:nvPr/>
        </p:nvSpPr>
        <p:spPr>
          <a:xfrm rot="20465772">
            <a:off x="6258537" y="1676749"/>
            <a:ext cx="359443" cy="276999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10</a:t>
            </a:r>
            <a:endParaRPr lang="ko-KR" altLang="en-US" sz="1200" dirty="0"/>
          </a:p>
        </p:txBody>
      </p:sp>
      <p:cxnSp>
        <p:nvCxnSpPr>
          <p:cNvPr id="36" name="직선 연결선 35"/>
          <p:cNvCxnSpPr>
            <a:stCxn id="35" idx="2"/>
          </p:cNvCxnSpPr>
          <p:nvPr/>
        </p:nvCxnSpPr>
        <p:spPr>
          <a:xfrm flipH="1">
            <a:off x="6233555" y="1946278"/>
            <a:ext cx="249575" cy="48308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2" name="표 4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175565"/>
              </p:ext>
            </p:extLst>
          </p:nvPr>
        </p:nvGraphicFramePr>
        <p:xfrm>
          <a:off x="7257256" y="3759887"/>
          <a:ext cx="2530756" cy="83627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52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155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32020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kern="12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Splash</a:t>
                      </a:r>
                    </a:p>
                  </a:txBody>
                  <a:tcPr marL="36000" marR="36000" marT="36000" marB="36000">
                    <a:solidFill>
                      <a:srgbClr val="FF00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50" kern="120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99075" marR="99075" marT="45795" marB="45795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10</a:t>
                      </a:r>
                      <a:endParaRPr lang="ko-KR" altLang="en-US" sz="900" kern="12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[Button]</a:t>
                      </a:r>
                      <a:r>
                        <a:rPr lang="en-US" altLang="ko-KR" sz="900" kern="1200" baseline="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Menu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:</a:t>
                      </a:r>
                      <a:r>
                        <a:rPr lang="en-US" altLang="ko-KR" sz="900" kern="1200" baseline="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</a:t>
                      </a:r>
                      <a:r>
                        <a:rPr lang="ko-KR" altLang="en-US" sz="900" kern="1200" baseline="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기존에 없던 메뉴 버튼을 추가합니다</a:t>
                      </a:r>
                      <a:endParaRPr lang="en-US" altLang="ko-KR" sz="900" kern="1200" baseline="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91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11</a:t>
                      </a:r>
                      <a:endParaRPr lang="ko-KR" altLang="en-US" sz="900" kern="12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프로그램을 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10</a:t>
                      </a:r>
                      <a:r>
                        <a:rPr lang="ko-KR" altLang="en-US" sz="9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번의 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Menu </a:t>
                      </a:r>
                      <a:r>
                        <a:rPr lang="ko-KR" altLang="en-US" sz="9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항목으로 이전</a:t>
                      </a:r>
                    </a:p>
                  </a:txBody>
                  <a:tcPr marL="36000" marR="36000" marT="36000" marB="3600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43" name="TextBox 42"/>
          <p:cNvSpPr txBox="1"/>
          <p:nvPr/>
        </p:nvSpPr>
        <p:spPr>
          <a:xfrm rot="20465772">
            <a:off x="4931076" y="3787784"/>
            <a:ext cx="359443" cy="276999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11</a:t>
            </a:r>
            <a:endParaRPr lang="ko-KR" altLang="en-US" sz="1200" dirty="0"/>
          </a:p>
        </p:txBody>
      </p:sp>
      <p:sp>
        <p:nvSpPr>
          <p:cNvPr id="44" name="TextBox 43"/>
          <p:cNvSpPr txBox="1"/>
          <p:nvPr/>
        </p:nvSpPr>
        <p:spPr>
          <a:xfrm>
            <a:off x="157252" y="6067153"/>
            <a:ext cx="48097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00B050"/>
                </a:solidFill>
              </a:rPr>
              <a:t>○</a:t>
            </a:r>
            <a:r>
              <a:rPr lang="ko-KR" altLang="en-US" sz="1400" dirty="0">
                <a:solidFill>
                  <a:srgbClr val="00B050"/>
                </a:solidFill>
              </a:rPr>
              <a:t> </a:t>
            </a:r>
            <a:r>
              <a:rPr lang="en-US" altLang="ko-KR" sz="1400" dirty="0">
                <a:solidFill>
                  <a:srgbClr val="00B050"/>
                </a:solidFill>
              </a:rPr>
              <a:t>[7] </a:t>
            </a:r>
            <a:r>
              <a:rPr lang="ko-KR" altLang="en-US" sz="1400" dirty="0">
                <a:solidFill>
                  <a:srgbClr val="00B050"/>
                </a:solidFill>
              </a:rPr>
              <a:t>프로그램</a:t>
            </a:r>
            <a:r>
              <a:rPr lang="en-US" altLang="ko-KR" sz="1400" dirty="0">
                <a:solidFill>
                  <a:srgbClr val="00B050"/>
                </a:solidFill>
              </a:rPr>
              <a:t>, [8] </a:t>
            </a:r>
            <a:r>
              <a:rPr lang="ko-KR" altLang="en-US" sz="1400" dirty="0">
                <a:solidFill>
                  <a:srgbClr val="00B050"/>
                </a:solidFill>
              </a:rPr>
              <a:t>목표는 간략히 표현하였습니다</a:t>
            </a:r>
            <a:endParaRPr lang="en-US" altLang="ko-KR" sz="1400" dirty="0">
              <a:solidFill>
                <a:srgbClr val="00B050"/>
              </a:solidFill>
            </a:endParaRPr>
          </a:p>
          <a:p>
            <a:r>
              <a:rPr lang="ko-KR" altLang="en-US" sz="1400" dirty="0">
                <a:solidFill>
                  <a:srgbClr val="00B050"/>
                </a:solidFill>
              </a:rPr>
              <a:t>○ </a:t>
            </a:r>
            <a:r>
              <a:rPr lang="en-US" altLang="ko-KR" sz="1400" dirty="0">
                <a:solidFill>
                  <a:srgbClr val="00B050"/>
                </a:solidFill>
              </a:rPr>
              <a:t>[3] Event</a:t>
            </a:r>
            <a:r>
              <a:rPr lang="ko-KR" altLang="en-US" sz="1400" dirty="0">
                <a:solidFill>
                  <a:srgbClr val="00B050"/>
                </a:solidFill>
              </a:rPr>
              <a:t>는 앱 화면을 아래로 이동 시 보이지 않습니다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7035628" y="6145609"/>
            <a:ext cx="2699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7030A0"/>
                </a:solidFill>
              </a:rPr>
              <a:t>Mockup-Tool : </a:t>
            </a:r>
            <a:r>
              <a:rPr lang="en-US" altLang="ko-KR" dirty="0" err="1">
                <a:solidFill>
                  <a:srgbClr val="7030A0"/>
                </a:solidFill>
              </a:rPr>
              <a:t>Balsamiq</a:t>
            </a:r>
            <a:endParaRPr lang="ko-KR" altLang="en-US" dirty="0">
              <a:solidFill>
                <a:srgbClr val="7030A0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7000012" y="4624098"/>
            <a:ext cx="281198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[</a:t>
            </a:r>
            <a:r>
              <a:rPr lang="ko-KR" altLang="en-US" sz="1100" dirty="0"/>
              <a:t>설명</a:t>
            </a:r>
            <a:r>
              <a:rPr lang="en-US" altLang="ko-KR" sz="1100" dirty="0"/>
              <a:t>]</a:t>
            </a:r>
          </a:p>
          <a:p>
            <a:r>
              <a:rPr lang="ko-KR" altLang="en-US" sz="1100" dirty="0">
                <a:solidFill>
                  <a:srgbClr val="FF0000"/>
                </a:solidFill>
              </a:rPr>
              <a:t>메뉴 버튼 도입</a:t>
            </a:r>
            <a:endParaRPr lang="en-US" altLang="ko-KR" sz="1100" dirty="0">
              <a:solidFill>
                <a:srgbClr val="FF0000"/>
              </a:solidFill>
            </a:endParaRPr>
          </a:p>
          <a:p>
            <a:endParaRPr lang="en-US" altLang="ko-KR" sz="1100" dirty="0">
              <a:solidFill>
                <a:srgbClr val="FF0000"/>
              </a:solidFill>
            </a:endParaRPr>
          </a:p>
          <a:p>
            <a:r>
              <a:rPr lang="ko-KR" altLang="en-US" sz="1100" dirty="0"/>
              <a:t>화면 구성에 진전을 위해 도입하였습니다</a:t>
            </a:r>
            <a:r>
              <a:rPr lang="en-US" altLang="ko-KR" sz="1100" dirty="0"/>
              <a:t>.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7002641" y="5229310"/>
            <a:ext cx="2903359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sz="1100" dirty="0"/>
          </a:p>
          <a:p>
            <a:r>
              <a:rPr lang="ko-KR" altLang="en-US" sz="1100" dirty="0">
                <a:solidFill>
                  <a:srgbClr val="FF0000"/>
                </a:solidFill>
              </a:rPr>
              <a:t>프로그램 버튼 이전</a:t>
            </a:r>
            <a:endParaRPr lang="en-US" altLang="ko-KR" sz="1100" dirty="0">
              <a:solidFill>
                <a:srgbClr val="FF0000"/>
              </a:solidFill>
            </a:endParaRPr>
          </a:p>
          <a:p>
            <a:endParaRPr lang="en-US" altLang="ko-KR" sz="1100" dirty="0">
              <a:solidFill>
                <a:srgbClr val="FF0000"/>
              </a:solidFill>
            </a:endParaRPr>
          </a:p>
          <a:p>
            <a:r>
              <a:rPr lang="ko-KR" altLang="en-US" sz="1100" dirty="0"/>
              <a:t>화면 출력 </a:t>
            </a:r>
            <a:r>
              <a:rPr lang="en-US" altLang="ko-KR" sz="1100" dirty="0"/>
              <a:t>On/Off</a:t>
            </a:r>
            <a:r>
              <a:rPr lang="ko-KR" altLang="en-US" sz="1100" dirty="0"/>
              <a:t>가 불가한</a:t>
            </a:r>
            <a:endParaRPr lang="en-US" altLang="ko-KR" sz="1100" dirty="0"/>
          </a:p>
          <a:p>
            <a:r>
              <a:rPr lang="ko-KR" altLang="en-US" sz="1100" dirty="0"/>
              <a:t>프로그램들을 메뉴 화면으로 이전했습니다</a:t>
            </a:r>
            <a:r>
              <a:rPr lang="en-US" altLang="ko-KR" sz="11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8901904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8671" y="1496472"/>
            <a:ext cx="2586837" cy="4985129"/>
          </a:xfrm>
          <a:prstGeom prst="rect">
            <a:avLst/>
          </a:prstGeom>
        </p:spPr>
      </p:pic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S</a:t>
            </a:r>
            <a:r>
              <a:rPr lang="ko-KR" altLang="en-US" dirty="0"/>
              <a:t>헬스</a:t>
            </a:r>
          </a:p>
        </p:txBody>
      </p:sp>
      <p:sp>
        <p:nvSpPr>
          <p:cNvPr id="24" name="텍스트 개체 틀 23"/>
          <p:cNvSpPr>
            <a:spLocks noGrp="1"/>
          </p:cNvSpPr>
          <p:nvPr>
            <p:ph type="body" sz="quarter" idx="16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윤병헌</a:t>
            </a:r>
          </a:p>
        </p:txBody>
      </p:sp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6113061"/>
              </p:ext>
            </p:extLst>
          </p:nvPr>
        </p:nvGraphicFramePr>
        <p:xfrm>
          <a:off x="7257256" y="1024955"/>
          <a:ext cx="2530756" cy="4411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52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155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32020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kern="12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Splash</a:t>
                      </a:r>
                    </a:p>
                  </a:txBody>
                  <a:tcPr marL="36000" marR="36000" marT="36000" marB="36000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50" kern="120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99075" marR="99075" marT="45795" marB="45795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91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X</a:t>
                      </a:r>
                      <a:endParaRPr lang="ko-KR" altLang="en-US" sz="900" kern="12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kern="12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10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1371650" y="116632"/>
            <a:ext cx="4434915" cy="288032"/>
          </a:xfrm>
        </p:spPr>
        <p:txBody>
          <a:bodyPr/>
          <a:lstStyle/>
          <a:p>
            <a:r>
              <a:rPr lang="en-US" altLang="ko-KR" dirty="0"/>
              <a:t>‘S</a:t>
            </a:r>
            <a:r>
              <a:rPr lang="ko-KR" altLang="en-US" dirty="0"/>
              <a:t>헬스</a:t>
            </a:r>
            <a:r>
              <a:rPr lang="en-US" altLang="ko-KR" dirty="0"/>
              <a:t>’ App</a:t>
            </a:r>
            <a:r>
              <a:rPr lang="ko-KR" altLang="en-US" dirty="0"/>
              <a:t>의 </a:t>
            </a:r>
            <a:r>
              <a:rPr lang="en-US" altLang="ko-KR" dirty="0"/>
              <a:t>Reverse-engineering</a:t>
            </a:r>
            <a:endParaRPr lang="ko-KR" altLang="en-US" dirty="0"/>
          </a:p>
        </p:txBody>
      </p:sp>
      <p:sp>
        <p:nvSpPr>
          <p:cNvPr id="12" name="텍스트 개체 틀 3"/>
          <p:cNvSpPr txBox="1">
            <a:spLocks/>
          </p:cNvSpPr>
          <p:nvPr/>
        </p:nvSpPr>
        <p:spPr>
          <a:xfrm>
            <a:off x="7296362" y="116632"/>
            <a:ext cx="2492803" cy="2880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050" kern="12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Wireframe (</a:t>
            </a:r>
            <a:r>
              <a:rPr lang="ko-KR" altLang="en-US" dirty="0"/>
              <a:t>와이어프레임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93154" y="1194115"/>
            <a:ext cx="13548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rgbClr val="00B050"/>
                </a:solidFill>
              </a:rPr>
              <a:t>실제 앱 화면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7035628" y="6145609"/>
            <a:ext cx="2699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7030A0"/>
                </a:solidFill>
              </a:rPr>
              <a:t>Mockup-Tool : </a:t>
            </a:r>
            <a:r>
              <a:rPr lang="en-US" altLang="ko-KR" dirty="0" err="1">
                <a:solidFill>
                  <a:srgbClr val="7030A0"/>
                </a:solidFill>
              </a:rPr>
              <a:t>Balsamiq</a:t>
            </a:r>
            <a:endParaRPr lang="ko-KR" altLang="en-US" dirty="0">
              <a:solidFill>
                <a:srgbClr val="7030A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008519" y="1501892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X</a:t>
            </a:r>
            <a:endParaRPr lang="ko-KR" alt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2646308" y="1194115"/>
            <a:ext cx="15664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3D5FAC"/>
                </a:solidFill>
              </a:rPr>
              <a:t>변경사항 적용 전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4742169" y="1209503"/>
            <a:ext cx="15664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변경사항 적용 후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3264979" y="1501892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X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646308" y="242088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graphicFrame>
        <p:nvGraphicFramePr>
          <p:cNvPr id="40" name="표 3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9783344"/>
              </p:ext>
            </p:extLst>
          </p:nvPr>
        </p:nvGraphicFramePr>
        <p:xfrm>
          <a:off x="7257256" y="1661894"/>
          <a:ext cx="2530756" cy="25327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52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155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32020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kern="12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Splash</a:t>
                      </a:r>
                    </a:p>
                  </a:txBody>
                  <a:tcPr marL="36000" marR="36000" marT="36000" marB="36000">
                    <a:solidFill>
                      <a:srgbClr val="FF00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50" kern="120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99075" marR="99075" marT="45795" marB="45795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91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01</a:t>
                      </a:r>
                      <a:endParaRPr lang="ko-KR" altLang="en-US" sz="900" kern="12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[Text]</a:t>
                      </a:r>
                      <a:r>
                        <a:rPr lang="en-US" altLang="ko-KR" sz="900" kern="1200" baseline="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</a:t>
                      </a:r>
                      <a:r>
                        <a:rPr lang="ko-KR" altLang="en-US" sz="900" kern="1200" baseline="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이름</a:t>
                      </a:r>
                      <a:endParaRPr lang="en-US" altLang="ko-KR" sz="900" kern="12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91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02</a:t>
                      </a:r>
                      <a:endParaRPr lang="ko-KR" altLang="en-US" sz="900" kern="12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[Text]</a:t>
                      </a:r>
                      <a:r>
                        <a:rPr lang="en-US" altLang="ko-KR" sz="900" kern="1200" baseline="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</a:t>
                      </a:r>
                      <a:r>
                        <a:rPr lang="ko-KR" altLang="en-US" sz="900" kern="1200" baseline="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걸음 수 </a:t>
                      </a:r>
                      <a:r>
                        <a:rPr lang="en-US" altLang="ko-KR" sz="900" kern="1200" baseline="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( </a:t>
                      </a:r>
                      <a:r>
                        <a:rPr lang="ko-KR" altLang="en-US" sz="900" kern="1200" baseline="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오늘 하루 치 </a:t>
                      </a:r>
                      <a:r>
                        <a:rPr lang="en-US" altLang="ko-KR" sz="900" kern="1200" baseline="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)</a:t>
                      </a:r>
                      <a:endParaRPr lang="en-US" altLang="ko-KR" sz="900" kern="12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91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03</a:t>
                      </a:r>
                      <a:endParaRPr lang="ko-KR" altLang="en-US" sz="900" kern="12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[Button]</a:t>
                      </a:r>
                      <a:r>
                        <a:rPr lang="en-US" altLang="ko-KR" sz="900" kern="1200" baseline="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</a:t>
                      </a:r>
                      <a:r>
                        <a:rPr lang="ko-KR" altLang="en-US" sz="900" kern="1200" baseline="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프로그램</a:t>
                      </a:r>
                      <a:endParaRPr lang="en-US" altLang="ko-KR" sz="900" kern="12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91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04</a:t>
                      </a:r>
                      <a:endParaRPr lang="ko-KR" altLang="en-US" sz="900" kern="12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[Button]</a:t>
                      </a:r>
                      <a:r>
                        <a:rPr lang="en-US" altLang="ko-KR" sz="900" kern="1200" baseline="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</a:t>
                      </a:r>
                      <a:r>
                        <a:rPr lang="ko-KR" altLang="en-US" sz="900" kern="1200" baseline="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건강 </a:t>
                      </a:r>
                      <a:r>
                        <a:rPr lang="en-US" altLang="ko-KR" sz="900" kern="1200" baseline="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Q&amp;A</a:t>
                      </a:r>
                      <a:endParaRPr lang="en-US" altLang="ko-KR" sz="900" kern="12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91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05</a:t>
                      </a:r>
                      <a:endParaRPr lang="ko-KR" altLang="en-US" sz="900" kern="12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[Button]</a:t>
                      </a:r>
                      <a:r>
                        <a:rPr lang="en-US" altLang="ko-KR" sz="900" kern="1200" baseline="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</a:t>
                      </a:r>
                      <a:r>
                        <a:rPr lang="ko-KR" altLang="en-US" sz="900" kern="1200" baseline="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음악 설정</a:t>
                      </a:r>
                      <a:endParaRPr lang="ko-KR" altLang="en-US" sz="900" kern="12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91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06</a:t>
                      </a:r>
                      <a:endParaRPr lang="ko-KR" altLang="en-US" sz="900" kern="12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[Button]</a:t>
                      </a:r>
                      <a:r>
                        <a:rPr lang="en-US" altLang="ko-KR" sz="900" kern="1200" baseline="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</a:t>
                      </a:r>
                      <a:r>
                        <a:rPr lang="ko-KR" altLang="en-US" sz="900" kern="1200" baseline="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항목 관리</a:t>
                      </a:r>
                      <a:endParaRPr lang="ko-KR" altLang="en-US" sz="900" kern="12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091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07</a:t>
                      </a:r>
                      <a:endParaRPr lang="ko-KR" altLang="en-US" sz="900" kern="12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[Button]</a:t>
                      </a:r>
                      <a:r>
                        <a:rPr lang="en-US" altLang="ko-KR" sz="900" kern="1200" baseline="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</a:t>
                      </a:r>
                      <a:r>
                        <a:rPr lang="ko-KR" altLang="en-US" sz="900" kern="1200" baseline="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파트너 </a:t>
                      </a:r>
                      <a:r>
                        <a:rPr lang="ko-KR" altLang="en-US" sz="900" kern="1200" baseline="0" dirty="0" err="1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앱스</a:t>
                      </a:r>
                      <a:endParaRPr lang="ko-KR" altLang="en-US" sz="900" kern="12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091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08</a:t>
                      </a:r>
                      <a:endParaRPr lang="ko-KR" altLang="en-US" sz="900" kern="12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[Button]</a:t>
                      </a:r>
                      <a:r>
                        <a:rPr lang="en-US" altLang="ko-KR" sz="900" kern="1200" baseline="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</a:t>
                      </a:r>
                      <a:r>
                        <a:rPr lang="ko-KR" altLang="en-US" sz="900" kern="1200" baseline="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액세서리</a:t>
                      </a:r>
                      <a:endParaRPr lang="ko-KR" altLang="en-US" sz="900" kern="12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091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09</a:t>
                      </a:r>
                      <a:endParaRPr lang="ko-KR" altLang="en-US" sz="900" kern="12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[Button]</a:t>
                      </a:r>
                      <a:r>
                        <a:rPr lang="en-US" altLang="ko-KR" sz="900" kern="1200" baseline="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</a:t>
                      </a:r>
                      <a:r>
                        <a:rPr lang="ko-KR" altLang="en-US" sz="900" kern="1200" baseline="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설정</a:t>
                      </a:r>
                      <a:endParaRPr lang="ko-KR" altLang="en-US" sz="900" kern="12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091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X</a:t>
                      </a:r>
                      <a:endParaRPr lang="ko-KR" altLang="en-US" sz="900" kern="12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kern="12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091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X</a:t>
                      </a:r>
                      <a:endParaRPr lang="ko-KR" altLang="en-US" sz="900" kern="12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kern="12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pic>
        <p:nvPicPr>
          <p:cNvPr id="41" name="그림 4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281" y="2062663"/>
            <a:ext cx="2147205" cy="3817253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>
          <a:xfrm>
            <a:off x="281623" y="6207164"/>
            <a:ext cx="35269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00B050"/>
                </a:solidFill>
              </a:rPr>
              <a:t>○</a:t>
            </a:r>
            <a:r>
              <a:rPr lang="ko-KR" altLang="en-US" sz="1400" dirty="0">
                <a:solidFill>
                  <a:srgbClr val="00B050"/>
                </a:solidFill>
              </a:rPr>
              <a:t> </a:t>
            </a:r>
            <a:r>
              <a:rPr lang="ko-KR" altLang="en-US" sz="1400" dirty="0" err="1">
                <a:solidFill>
                  <a:srgbClr val="00B050"/>
                </a:solidFill>
              </a:rPr>
              <a:t>짐데이의</a:t>
            </a:r>
            <a:r>
              <a:rPr lang="ko-KR" altLang="en-US" sz="1400" dirty="0">
                <a:solidFill>
                  <a:srgbClr val="00B050"/>
                </a:solidFill>
              </a:rPr>
              <a:t> 메뉴 화면을 참고하였습니다</a:t>
            </a:r>
          </a:p>
        </p:txBody>
      </p:sp>
      <p:sp>
        <p:nvSpPr>
          <p:cNvPr id="47" name="TextBox 46"/>
          <p:cNvSpPr txBox="1"/>
          <p:nvPr/>
        </p:nvSpPr>
        <p:spPr>
          <a:xfrm rot="20465772">
            <a:off x="4139637" y="2208652"/>
            <a:ext cx="244794" cy="276999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48" name="TextBox 47"/>
          <p:cNvSpPr txBox="1"/>
          <p:nvPr/>
        </p:nvSpPr>
        <p:spPr>
          <a:xfrm rot="20465772">
            <a:off x="4167929" y="2481037"/>
            <a:ext cx="244794" cy="276999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2</a:t>
            </a:r>
            <a:endParaRPr lang="ko-KR" altLang="en-US" sz="1200" dirty="0"/>
          </a:p>
        </p:txBody>
      </p:sp>
      <p:sp>
        <p:nvSpPr>
          <p:cNvPr id="49" name="TextBox 48"/>
          <p:cNvSpPr txBox="1"/>
          <p:nvPr/>
        </p:nvSpPr>
        <p:spPr>
          <a:xfrm rot="20465772">
            <a:off x="4208931" y="2850993"/>
            <a:ext cx="244794" cy="276999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3</a:t>
            </a:r>
            <a:endParaRPr lang="ko-KR" altLang="en-US" sz="1200" dirty="0"/>
          </a:p>
        </p:txBody>
      </p:sp>
      <p:sp>
        <p:nvSpPr>
          <p:cNvPr id="50" name="TextBox 49"/>
          <p:cNvSpPr txBox="1"/>
          <p:nvPr/>
        </p:nvSpPr>
        <p:spPr>
          <a:xfrm rot="20465772">
            <a:off x="4183386" y="3305467"/>
            <a:ext cx="244794" cy="276999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4</a:t>
            </a:r>
            <a:endParaRPr lang="ko-KR" altLang="en-US" sz="1200" dirty="0"/>
          </a:p>
        </p:txBody>
      </p:sp>
      <p:sp>
        <p:nvSpPr>
          <p:cNvPr id="51" name="TextBox 50"/>
          <p:cNvSpPr txBox="1"/>
          <p:nvPr/>
        </p:nvSpPr>
        <p:spPr>
          <a:xfrm rot="20465772">
            <a:off x="4152709" y="3717053"/>
            <a:ext cx="244794" cy="276999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5</a:t>
            </a:r>
            <a:endParaRPr lang="ko-KR" altLang="en-US" sz="1200" dirty="0"/>
          </a:p>
        </p:txBody>
      </p:sp>
      <p:sp>
        <p:nvSpPr>
          <p:cNvPr id="52" name="TextBox 51"/>
          <p:cNvSpPr txBox="1"/>
          <p:nvPr/>
        </p:nvSpPr>
        <p:spPr>
          <a:xfrm rot="20465772">
            <a:off x="4183387" y="4144195"/>
            <a:ext cx="244794" cy="276999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6</a:t>
            </a:r>
            <a:endParaRPr lang="ko-KR" altLang="en-US" sz="1200" dirty="0"/>
          </a:p>
        </p:txBody>
      </p:sp>
      <p:sp>
        <p:nvSpPr>
          <p:cNvPr id="53" name="TextBox 52"/>
          <p:cNvSpPr txBox="1"/>
          <p:nvPr/>
        </p:nvSpPr>
        <p:spPr>
          <a:xfrm rot="20465772">
            <a:off x="4208929" y="4560482"/>
            <a:ext cx="244794" cy="276999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7</a:t>
            </a:r>
            <a:endParaRPr lang="ko-KR" altLang="en-US" sz="1200" dirty="0"/>
          </a:p>
        </p:txBody>
      </p:sp>
      <p:sp>
        <p:nvSpPr>
          <p:cNvPr id="54" name="TextBox 53"/>
          <p:cNvSpPr txBox="1"/>
          <p:nvPr/>
        </p:nvSpPr>
        <p:spPr>
          <a:xfrm rot="20465772">
            <a:off x="4205002" y="4960257"/>
            <a:ext cx="244794" cy="276999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8</a:t>
            </a:r>
            <a:endParaRPr lang="ko-KR" altLang="en-US" sz="1200" dirty="0"/>
          </a:p>
        </p:txBody>
      </p:sp>
      <p:sp>
        <p:nvSpPr>
          <p:cNvPr id="55" name="TextBox 54"/>
          <p:cNvSpPr txBox="1"/>
          <p:nvPr/>
        </p:nvSpPr>
        <p:spPr>
          <a:xfrm rot="20465772">
            <a:off x="5975925" y="2122371"/>
            <a:ext cx="351579" cy="276999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10</a:t>
            </a:r>
            <a:endParaRPr lang="ko-KR" altLang="en-US" sz="1200" dirty="0"/>
          </a:p>
        </p:txBody>
      </p:sp>
      <p:sp>
        <p:nvSpPr>
          <p:cNvPr id="17" name="TextBox 16"/>
          <p:cNvSpPr txBox="1"/>
          <p:nvPr/>
        </p:nvSpPr>
        <p:spPr>
          <a:xfrm>
            <a:off x="7016109" y="4528297"/>
            <a:ext cx="285687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[</a:t>
            </a:r>
            <a:r>
              <a:rPr lang="ko-KR" altLang="en-US" sz="1100" dirty="0"/>
              <a:t>설명</a:t>
            </a:r>
            <a:r>
              <a:rPr lang="en-US" altLang="ko-KR" sz="1100" dirty="0"/>
              <a:t>]</a:t>
            </a:r>
          </a:p>
          <a:p>
            <a:r>
              <a:rPr lang="ko-KR" altLang="en-US" sz="1100" dirty="0">
                <a:solidFill>
                  <a:srgbClr val="FF0000"/>
                </a:solidFill>
              </a:rPr>
              <a:t>메뉴 화면 도입</a:t>
            </a:r>
            <a:endParaRPr lang="en-US" altLang="ko-KR" sz="1100" dirty="0">
              <a:solidFill>
                <a:srgbClr val="FF0000"/>
              </a:solidFill>
            </a:endParaRPr>
          </a:p>
          <a:p>
            <a:endParaRPr lang="en-US" altLang="ko-KR" sz="1100" dirty="0"/>
          </a:p>
          <a:p>
            <a:r>
              <a:rPr lang="ko-KR" altLang="en-US" sz="1100" dirty="0"/>
              <a:t>○ </a:t>
            </a:r>
            <a:r>
              <a:rPr lang="en-US" altLang="ko-KR" sz="1100" dirty="0"/>
              <a:t>3,4 </a:t>
            </a:r>
            <a:r>
              <a:rPr lang="ko-KR" altLang="en-US" sz="1100" dirty="0"/>
              <a:t>번은 </a:t>
            </a:r>
            <a:r>
              <a:rPr lang="en-US" altLang="ko-KR" sz="1100" dirty="0"/>
              <a:t>[</a:t>
            </a:r>
            <a:r>
              <a:rPr lang="ko-KR" altLang="en-US" sz="1100" dirty="0"/>
              <a:t>내 기록</a:t>
            </a:r>
            <a:r>
              <a:rPr lang="en-US" altLang="ko-KR" sz="1100" dirty="0"/>
              <a:t>]</a:t>
            </a:r>
            <a:r>
              <a:rPr lang="ko-KR" altLang="en-US" sz="1100" dirty="0"/>
              <a:t>에 있던 기능을 이전</a:t>
            </a:r>
            <a:endParaRPr lang="en-US" altLang="ko-KR" sz="1100" dirty="0"/>
          </a:p>
          <a:p>
            <a:r>
              <a:rPr lang="ko-KR" altLang="en-US" sz="1100" dirty="0"/>
              <a:t>○ </a:t>
            </a:r>
            <a:r>
              <a:rPr lang="en-US" altLang="ko-KR" sz="1100" dirty="0"/>
              <a:t>5</a:t>
            </a:r>
            <a:r>
              <a:rPr lang="ko-KR" altLang="en-US" sz="1100" dirty="0"/>
              <a:t>번은 </a:t>
            </a:r>
            <a:r>
              <a:rPr lang="en-US" altLang="ko-KR" sz="1100" dirty="0"/>
              <a:t>[</a:t>
            </a:r>
            <a:r>
              <a:rPr lang="ko-KR" altLang="en-US" sz="1100" dirty="0" err="1"/>
              <a:t>타바타</a:t>
            </a:r>
            <a:r>
              <a:rPr lang="ko-KR" altLang="en-US" sz="1100" dirty="0"/>
              <a:t> 운동</a:t>
            </a:r>
            <a:r>
              <a:rPr lang="en-US" altLang="ko-KR" sz="1100" dirty="0"/>
              <a:t>]</a:t>
            </a:r>
            <a:r>
              <a:rPr lang="ko-KR" altLang="en-US" sz="1100" dirty="0"/>
              <a:t>을 참고하여 생성</a:t>
            </a:r>
            <a:endParaRPr lang="en-US" altLang="ko-KR" sz="1100" dirty="0"/>
          </a:p>
          <a:p>
            <a:r>
              <a:rPr lang="ko-KR" altLang="en-US" sz="1100" dirty="0"/>
              <a:t>○ </a:t>
            </a:r>
            <a:r>
              <a:rPr lang="en-US" altLang="ko-KR" sz="1100" dirty="0"/>
              <a:t>6,7,8,9</a:t>
            </a:r>
            <a:r>
              <a:rPr lang="ko-KR" altLang="en-US" sz="1100" dirty="0"/>
              <a:t>는 기존의 핸드폰 자체 메뉴 버튼</a:t>
            </a:r>
            <a:endParaRPr lang="en-US" altLang="ko-KR" sz="1100" dirty="0"/>
          </a:p>
          <a:p>
            <a:r>
              <a:rPr lang="ko-KR" altLang="en-US" sz="1100" dirty="0"/>
              <a:t>을 눌러야 나오던 것들을 어플 내 메뉴 버</a:t>
            </a:r>
            <a:endParaRPr lang="en-US" altLang="ko-KR" sz="1100" dirty="0"/>
          </a:p>
          <a:p>
            <a:r>
              <a:rPr lang="ko-KR" altLang="en-US" sz="1100" dirty="0" err="1"/>
              <a:t>튼을</a:t>
            </a:r>
            <a:r>
              <a:rPr lang="ko-KR" altLang="en-US" sz="1100" dirty="0"/>
              <a:t> 누른 뒤 나오도록 수정</a:t>
            </a:r>
            <a:endParaRPr lang="en-US" altLang="ko-KR" sz="1100" dirty="0"/>
          </a:p>
        </p:txBody>
      </p:sp>
      <p:sp>
        <p:nvSpPr>
          <p:cNvPr id="56" name="TextBox 55"/>
          <p:cNvSpPr txBox="1"/>
          <p:nvPr/>
        </p:nvSpPr>
        <p:spPr>
          <a:xfrm rot="20465772">
            <a:off x="4218072" y="5399209"/>
            <a:ext cx="244794" cy="276999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9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72048556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S</a:t>
            </a:r>
            <a:r>
              <a:rPr lang="ko-KR" altLang="en-US" dirty="0"/>
              <a:t>헬스</a:t>
            </a:r>
          </a:p>
        </p:txBody>
      </p:sp>
      <p:sp>
        <p:nvSpPr>
          <p:cNvPr id="24" name="텍스트 개체 틀 23"/>
          <p:cNvSpPr>
            <a:spLocks noGrp="1"/>
          </p:cNvSpPr>
          <p:nvPr>
            <p:ph type="body" sz="quarter" idx="16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윤병헌</a:t>
            </a:r>
          </a:p>
        </p:txBody>
      </p:sp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4354406"/>
              </p:ext>
            </p:extLst>
          </p:nvPr>
        </p:nvGraphicFramePr>
        <p:xfrm>
          <a:off x="7257256" y="1024955"/>
          <a:ext cx="2530756" cy="16961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52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155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32020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kern="12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Splash</a:t>
                      </a:r>
                    </a:p>
                  </a:txBody>
                  <a:tcPr marL="36000" marR="36000" marT="36000" marB="36000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50" kern="120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99075" marR="99075" marT="45795" marB="45795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91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01</a:t>
                      </a:r>
                      <a:endParaRPr lang="ko-KR" altLang="en-US" sz="900" kern="12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[Image]</a:t>
                      </a:r>
                      <a:r>
                        <a:rPr lang="en-US" altLang="ko-KR" sz="900" kern="1200" baseline="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</a:t>
                      </a:r>
                      <a:r>
                        <a:rPr lang="ko-KR" altLang="en-US" sz="900" kern="1200" baseline="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걸음 </a:t>
                      </a:r>
                      <a:r>
                        <a:rPr lang="ko-KR" altLang="en-US" sz="900" kern="1200" baseline="0" dirty="0" err="1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순위판</a:t>
                      </a:r>
                      <a:endParaRPr lang="en-US" altLang="ko-KR" sz="900" kern="12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91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02</a:t>
                      </a:r>
                      <a:endParaRPr lang="ko-KR" altLang="en-US" sz="900" kern="12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[Button]</a:t>
                      </a:r>
                      <a:r>
                        <a:rPr lang="en-US" altLang="ko-KR" sz="900" kern="1200" baseline="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</a:t>
                      </a:r>
                      <a:r>
                        <a:rPr lang="ko-KR" altLang="en-US" sz="900" kern="1200" baseline="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전체 사용자 </a:t>
                      </a:r>
                      <a:r>
                        <a:rPr lang="en-US" altLang="ko-KR" sz="900" kern="1200" baseline="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/ </a:t>
                      </a:r>
                      <a:r>
                        <a:rPr lang="ko-KR" altLang="en-US" sz="900" kern="1200" baseline="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내 </a:t>
                      </a:r>
                      <a:r>
                        <a:rPr lang="ko-KR" altLang="en-US" sz="900" kern="1200" baseline="0" dirty="0" err="1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나이대</a:t>
                      </a:r>
                      <a:r>
                        <a:rPr lang="en-US" altLang="ko-KR" sz="900" kern="1200" baseline="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/ </a:t>
                      </a:r>
                      <a:r>
                        <a:rPr lang="ko-KR" altLang="en-US" sz="900" kern="1200" baseline="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친구</a:t>
                      </a:r>
                      <a:endParaRPr lang="en-US" altLang="ko-KR" sz="900" kern="12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91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03</a:t>
                      </a:r>
                      <a:endParaRPr lang="ko-KR" altLang="en-US" sz="900" kern="12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[Button] </a:t>
                      </a:r>
                      <a:r>
                        <a:rPr lang="ko-KR" altLang="en-US" sz="9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전적을 요약해서 보여줍니다</a:t>
                      </a:r>
                      <a:endParaRPr lang="en-US" altLang="ko-KR" sz="900" kern="12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91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04</a:t>
                      </a:r>
                      <a:endParaRPr lang="ko-KR" altLang="en-US" sz="900" kern="12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[Button] S</a:t>
                      </a:r>
                      <a:r>
                        <a:rPr lang="ko-KR" altLang="en-US" sz="9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헬스</a:t>
                      </a:r>
                      <a:r>
                        <a:rPr lang="ko-KR" altLang="en-US" sz="900" kern="1200" baseline="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사용자 친구 수</a:t>
                      </a:r>
                      <a:endParaRPr lang="en-US" altLang="ko-KR" sz="900" kern="12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91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05</a:t>
                      </a:r>
                      <a:endParaRPr lang="ko-KR" altLang="en-US" sz="900" kern="12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[Button]</a:t>
                      </a:r>
                      <a:r>
                        <a:rPr lang="en-US" altLang="ko-KR" sz="900" kern="1200" baseline="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</a:t>
                      </a:r>
                      <a:r>
                        <a:rPr lang="ko-KR" altLang="en-US" sz="900" kern="1200" baseline="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도전하기 기능을 위한 버튼</a:t>
                      </a:r>
                      <a:endParaRPr lang="ko-KR" altLang="en-US" sz="900" kern="12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91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06</a:t>
                      </a:r>
                      <a:endParaRPr lang="ko-KR" altLang="en-US" sz="900" kern="12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[Button]</a:t>
                      </a:r>
                      <a:r>
                        <a:rPr lang="en-US" altLang="ko-KR" sz="900" kern="1200" baseline="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</a:t>
                      </a:r>
                      <a:r>
                        <a:rPr lang="ko-KR" altLang="en-US" sz="900" kern="1200" baseline="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현재 친구와 하는 걸음 도전</a:t>
                      </a:r>
                      <a:endParaRPr lang="ko-KR" altLang="en-US" sz="900" kern="12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091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X</a:t>
                      </a:r>
                      <a:endParaRPr lang="ko-KR" altLang="en-US" sz="900" kern="12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kern="12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10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1371650" y="116632"/>
            <a:ext cx="4434915" cy="288032"/>
          </a:xfrm>
        </p:spPr>
        <p:txBody>
          <a:bodyPr/>
          <a:lstStyle/>
          <a:p>
            <a:r>
              <a:rPr lang="en-US" altLang="ko-KR" dirty="0"/>
              <a:t>‘S</a:t>
            </a:r>
            <a:r>
              <a:rPr lang="ko-KR" altLang="en-US" dirty="0"/>
              <a:t>헬스</a:t>
            </a:r>
            <a:r>
              <a:rPr lang="en-US" altLang="ko-KR" dirty="0"/>
              <a:t>’ App</a:t>
            </a:r>
            <a:r>
              <a:rPr lang="ko-KR" altLang="en-US" dirty="0"/>
              <a:t>의 </a:t>
            </a:r>
            <a:r>
              <a:rPr lang="en-US" altLang="ko-KR" dirty="0"/>
              <a:t>Reverse-engineering</a:t>
            </a:r>
            <a:endParaRPr lang="ko-KR" altLang="en-US" dirty="0"/>
          </a:p>
        </p:txBody>
      </p:sp>
      <p:sp>
        <p:nvSpPr>
          <p:cNvPr id="12" name="텍스트 개체 틀 3"/>
          <p:cNvSpPr txBox="1">
            <a:spLocks/>
          </p:cNvSpPr>
          <p:nvPr/>
        </p:nvSpPr>
        <p:spPr>
          <a:xfrm>
            <a:off x="7296362" y="116632"/>
            <a:ext cx="2492803" cy="2880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050" kern="12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Wireframe (</a:t>
            </a:r>
            <a:r>
              <a:rPr lang="ko-KR" altLang="en-US" dirty="0"/>
              <a:t>와이어프레임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93154" y="1194115"/>
            <a:ext cx="13548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rgbClr val="00B050"/>
                </a:solidFill>
              </a:rPr>
              <a:t>실제 앱 화면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646308" y="1194115"/>
            <a:ext cx="15664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3D5FAC"/>
                </a:solidFill>
              </a:rPr>
              <a:t>변경사항 적용 전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742169" y="1209503"/>
            <a:ext cx="15664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변경사항 적용 후</a:t>
            </a:r>
          </a:p>
        </p:txBody>
      </p:sp>
      <p:graphicFrame>
        <p:nvGraphicFramePr>
          <p:cNvPr id="42" name="표 4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3508398"/>
              </p:ext>
            </p:extLst>
          </p:nvPr>
        </p:nvGraphicFramePr>
        <p:xfrm>
          <a:off x="7230092" y="2883525"/>
          <a:ext cx="2530756" cy="5783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52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155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32020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kern="12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Splash</a:t>
                      </a:r>
                    </a:p>
                  </a:txBody>
                  <a:tcPr marL="36000" marR="36000" marT="36000" marB="36000">
                    <a:solidFill>
                      <a:srgbClr val="FF00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50" kern="120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99075" marR="99075" marT="45795" marB="45795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63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07</a:t>
                      </a:r>
                      <a:endParaRPr lang="ko-KR" altLang="en-US" sz="900" kern="12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[Button]</a:t>
                      </a:r>
                      <a:r>
                        <a:rPr lang="en-US" altLang="ko-KR" sz="900" kern="1200" baseline="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S</a:t>
                      </a:r>
                      <a:r>
                        <a:rPr lang="ko-KR" altLang="en-US" sz="900" kern="1200" baseline="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톡</a:t>
                      </a:r>
                      <a:endParaRPr lang="en-US" altLang="ko-KR" sz="900" kern="1200" baseline="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kern="1200" baseline="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: </a:t>
                      </a:r>
                      <a:r>
                        <a:rPr lang="ko-KR" altLang="en-US" sz="900" kern="1200" baseline="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기존에 없던 </a:t>
                      </a:r>
                      <a:r>
                        <a:rPr lang="en-US" altLang="ko-KR" sz="900" kern="1200" baseline="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S</a:t>
                      </a:r>
                      <a:r>
                        <a:rPr lang="ko-KR" altLang="en-US" sz="900" kern="1200" baseline="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톡 버튼을 추가합니다</a:t>
                      </a:r>
                      <a:endParaRPr lang="en-US" altLang="ko-KR" sz="900" kern="1200" baseline="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4" name="TextBox 43"/>
          <p:cNvSpPr txBox="1"/>
          <p:nvPr/>
        </p:nvSpPr>
        <p:spPr>
          <a:xfrm>
            <a:off x="200274" y="6227464"/>
            <a:ext cx="40687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00B050"/>
                </a:solidFill>
              </a:rPr>
              <a:t>○ </a:t>
            </a:r>
            <a:r>
              <a:rPr lang="en-US" altLang="ko-KR" sz="1400" dirty="0">
                <a:solidFill>
                  <a:srgbClr val="00B050"/>
                </a:solidFill>
              </a:rPr>
              <a:t>[1] </a:t>
            </a:r>
            <a:r>
              <a:rPr lang="ko-KR" altLang="en-US" sz="1400" dirty="0">
                <a:solidFill>
                  <a:srgbClr val="00B050"/>
                </a:solidFill>
              </a:rPr>
              <a:t>걸음 </a:t>
            </a:r>
            <a:r>
              <a:rPr lang="ko-KR" altLang="en-US" sz="1400" dirty="0" err="1">
                <a:solidFill>
                  <a:srgbClr val="00B050"/>
                </a:solidFill>
              </a:rPr>
              <a:t>순위판</a:t>
            </a:r>
            <a:r>
              <a:rPr lang="en-US" altLang="ko-KR" sz="1400" dirty="0">
                <a:solidFill>
                  <a:srgbClr val="00B050"/>
                </a:solidFill>
              </a:rPr>
              <a:t>, [6]</a:t>
            </a:r>
            <a:r>
              <a:rPr lang="ko-KR" altLang="en-US" sz="1400" dirty="0">
                <a:solidFill>
                  <a:srgbClr val="00B050"/>
                </a:solidFill>
              </a:rPr>
              <a:t>을 간략히 표현하였습니다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7035628" y="6145609"/>
            <a:ext cx="2699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7030A0"/>
                </a:solidFill>
              </a:rPr>
              <a:t>Mockup-Tool : </a:t>
            </a:r>
            <a:r>
              <a:rPr lang="en-US" altLang="ko-KR" dirty="0" err="1">
                <a:solidFill>
                  <a:srgbClr val="7030A0"/>
                </a:solidFill>
              </a:rPr>
              <a:t>Balsamiq</a:t>
            </a:r>
            <a:endParaRPr lang="ko-KR" altLang="en-US" dirty="0">
              <a:solidFill>
                <a:srgbClr val="7030A0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430" y="1924844"/>
            <a:ext cx="2213365" cy="393487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1536" y="1869641"/>
            <a:ext cx="2070492" cy="3990074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 rot="21021971">
            <a:off x="2814203" y="2993021"/>
            <a:ext cx="246063" cy="276999"/>
          </a:xfrm>
          <a:prstGeom prst="rect">
            <a:avLst/>
          </a:prstGeom>
          <a:solidFill>
            <a:schemeClr val="bg1"/>
          </a:solidFill>
          <a:ln w="2222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39" name="TextBox 38"/>
          <p:cNvSpPr txBox="1"/>
          <p:nvPr/>
        </p:nvSpPr>
        <p:spPr>
          <a:xfrm rot="21021971">
            <a:off x="2958677" y="3675042"/>
            <a:ext cx="246063" cy="276999"/>
          </a:xfrm>
          <a:prstGeom prst="rect">
            <a:avLst/>
          </a:prstGeom>
          <a:solidFill>
            <a:schemeClr val="bg1"/>
          </a:solidFill>
          <a:ln w="2222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3</a:t>
            </a:r>
            <a:endParaRPr lang="ko-KR" altLang="en-US" sz="1200" dirty="0"/>
          </a:p>
        </p:txBody>
      </p:sp>
      <p:sp>
        <p:nvSpPr>
          <p:cNvPr id="40" name="TextBox 39"/>
          <p:cNvSpPr txBox="1"/>
          <p:nvPr/>
        </p:nvSpPr>
        <p:spPr>
          <a:xfrm rot="21021971">
            <a:off x="2570147" y="4196662"/>
            <a:ext cx="246063" cy="276999"/>
          </a:xfrm>
          <a:prstGeom prst="rect">
            <a:avLst/>
          </a:prstGeom>
          <a:solidFill>
            <a:schemeClr val="bg1"/>
          </a:solidFill>
          <a:ln w="2222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4</a:t>
            </a:r>
            <a:endParaRPr lang="ko-KR" altLang="en-US" sz="1200" dirty="0"/>
          </a:p>
        </p:txBody>
      </p:sp>
      <p:sp>
        <p:nvSpPr>
          <p:cNvPr id="41" name="TextBox 40"/>
          <p:cNvSpPr txBox="1"/>
          <p:nvPr/>
        </p:nvSpPr>
        <p:spPr>
          <a:xfrm rot="21021971">
            <a:off x="3488225" y="4039525"/>
            <a:ext cx="246063" cy="276999"/>
          </a:xfrm>
          <a:prstGeom prst="rect">
            <a:avLst/>
          </a:prstGeom>
          <a:solidFill>
            <a:schemeClr val="bg1"/>
          </a:solidFill>
          <a:ln w="2222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5</a:t>
            </a:r>
            <a:endParaRPr lang="ko-KR" altLang="en-US" sz="1200" dirty="0"/>
          </a:p>
        </p:txBody>
      </p:sp>
      <p:sp>
        <p:nvSpPr>
          <p:cNvPr id="46" name="TextBox 45"/>
          <p:cNvSpPr txBox="1"/>
          <p:nvPr/>
        </p:nvSpPr>
        <p:spPr>
          <a:xfrm rot="21021971">
            <a:off x="3054540" y="4581553"/>
            <a:ext cx="246063" cy="276999"/>
          </a:xfrm>
          <a:prstGeom prst="rect">
            <a:avLst/>
          </a:prstGeom>
          <a:solidFill>
            <a:schemeClr val="bg1"/>
          </a:solidFill>
          <a:ln w="2222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6</a:t>
            </a:r>
            <a:endParaRPr lang="ko-KR" altLang="en-US" sz="1200" dirty="0"/>
          </a:p>
        </p:txBody>
      </p:sp>
      <p:sp>
        <p:nvSpPr>
          <p:cNvPr id="47" name="TextBox 46"/>
          <p:cNvSpPr txBox="1"/>
          <p:nvPr/>
        </p:nvSpPr>
        <p:spPr>
          <a:xfrm rot="21021971">
            <a:off x="3488225" y="2858102"/>
            <a:ext cx="246063" cy="276999"/>
          </a:xfrm>
          <a:prstGeom prst="rect">
            <a:avLst/>
          </a:prstGeom>
          <a:solidFill>
            <a:schemeClr val="bg1"/>
          </a:solidFill>
          <a:ln w="2222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2</a:t>
            </a:r>
            <a:endParaRPr lang="ko-KR" altLang="en-US" sz="12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4552" y="1859811"/>
            <a:ext cx="2116658" cy="4079040"/>
          </a:xfrm>
          <a:prstGeom prst="rect">
            <a:avLst/>
          </a:prstGeom>
        </p:spPr>
      </p:pic>
      <p:sp>
        <p:nvSpPr>
          <p:cNvPr id="48" name="TextBox 47"/>
          <p:cNvSpPr txBox="1"/>
          <p:nvPr/>
        </p:nvSpPr>
        <p:spPr>
          <a:xfrm rot="20465772">
            <a:off x="5096062" y="2835884"/>
            <a:ext cx="244794" cy="276999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7</a:t>
            </a:r>
            <a:endParaRPr lang="ko-KR" altLang="en-US" sz="1200" dirty="0"/>
          </a:p>
        </p:txBody>
      </p:sp>
      <p:sp>
        <p:nvSpPr>
          <p:cNvPr id="50" name="TextBox 49"/>
          <p:cNvSpPr txBox="1"/>
          <p:nvPr/>
        </p:nvSpPr>
        <p:spPr>
          <a:xfrm>
            <a:off x="7049128" y="3646258"/>
            <a:ext cx="285526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[</a:t>
            </a:r>
            <a:r>
              <a:rPr lang="ko-KR" altLang="en-US" sz="1100" dirty="0"/>
              <a:t>설명</a:t>
            </a:r>
            <a:r>
              <a:rPr lang="en-US" altLang="ko-KR" sz="1100" dirty="0"/>
              <a:t>]</a:t>
            </a:r>
          </a:p>
          <a:p>
            <a:r>
              <a:rPr lang="en-US" altLang="ko-KR" sz="1100" dirty="0">
                <a:solidFill>
                  <a:srgbClr val="FF0000"/>
                </a:solidFill>
              </a:rPr>
              <a:t>S</a:t>
            </a:r>
            <a:r>
              <a:rPr lang="ko-KR" altLang="en-US" sz="1100" dirty="0">
                <a:solidFill>
                  <a:srgbClr val="FF0000"/>
                </a:solidFill>
              </a:rPr>
              <a:t>톡 도입</a:t>
            </a:r>
            <a:endParaRPr lang="en-US" altLang="ko-KR" sz="1100" dirty="0">
              <a:solidFill>
                <a:srgbClr val="FF0000"/>
              </a:solidFill>
            </a:endParaRPr>
          </a:p>
          <a:p>
            <a:endParaRPr lang="en-US" altLang="ko-KR" sz="1100" dirty="0"/>
          </a:p>
          <a:p>
            <a:r>
              <a:rPr lang="ko-KR" altLang="en-US" sz="1100" dirty="0"/>
              <a:t>○ 소셜 기능이 빈약했던 </a:t>
            </a:r>
            <a:r>
              <a:rPr lang="en-US" altLang="ko-KR" sz="1100" dirty="0"/>
              <a:t>S</a:t>
            </a:r>
            <a:r>
              <a:rPr lang="ko-KR" altLang="en-US" sz="1100" dirty="0"/>
              <a:t>헬스를 위해</a:t>
            </a:r>
            <a:r>
              <a:rPr lang="en-US" altLang="ko-KR" sz="1100" dirty="0"/>
              <a:t>,</a:t>
            </a:r>
          </a:p>
          <a:p>
            <a:r>
              <a:rPr lang="ko-KR" altLang="en-US" sz="1100" dirty="0" err="1"/>
              <a:t>짐데이의</a:t>
            </a:r>
            <a:r>
              <a:rPr lang="ko-KR" altLang="en-US" sz="1100" dirty="0"/>
              <a:t> </a:t>
            </a:r>
            <a:r>
              <a:rPr lang="ko-KR" altLang="en-US" sz="1100" dirty="0" err="1"/>
              <a:t>짐톡을</a:t>
            </a:r>
            <a:r>
              <a:rPr lang="ko-KR" altLang="en-US" sz="1100" dirty="0"/>
              <a:t> 참고하여 만들었습니다</a:t>
            </a:r>
            <a:r>
              <a:rPr lang="en-US" altLang="ko-KR" sz="1100" dirty="0"/>
              <a:t>.</a:t>
            </a:r>
          </a:p>
          <a:p>
            <a:r>
              <a:rPr lang="en-US" altLang="ko-KR" sz="1100" dirty="0"/>
              <a:t>( </a:t>
            </a:r>
            <a:r>
              <a:rPr lang="ko-KR" altLang="en-US" sz="1100" dirty="0"/>
              <a:t>추가적인 </a:t>
            </a:r>
            <a:r>
              <a:rPr lang="en-US" altLang="ko-KR" sz="1100" dirty="0"/>
              <a:t>Back-End</a:t>
            </a:r>
            <a:r>
              <a:rPr lang="ko-KR" altLang="en-US" sz="1100" dirty="0"/>
              <a:t>의 변경이 요구됨 </a:t>
            </a:r>
            <a:r>
              <a:rPr lang="en-US" altLang="ko-KR" sz="1100" dirty="0"/>
              <a:t>)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7035628" y="4863132"/>
            <a:ext cx="2776722" cy="12772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rgbClr val="FF0000"/>
                </a:solidFill>
              </a:rPr>
              <a:t>기능 순서의 변경</a:t>
            </a:r>
            <a:endParaRPr lang="en-US" altLang="ko-KR" sz="1100" dirty="0">
              <a:solidFill>
                <a:srgbClr val="FF0000"/>
              </a:solidFill>
            </a:endParaRPr>
          </a:p>
          <a:p>
            <a:endParaRPr lang="en-US" altLang="ko-KR" sz="1100" dirty="0"/>
          </a:p>
          <a:p>
            <a:r>
              <a:rPr lang="ko-KR" altLang="en-US" sz="1100" dirty="0"/>
              <a:t>○ 소셜 기능에 집중하기 위해서</a:t>
            </a:r>
            <a:endParaRPr lang="en-US" altLang="ko-KR" sz="1100" dirty="0"/>
          </a:p>
          <a:p>
            <a:r>
              <a:rPr lang="ko-KR" altLang="en-US" sz="1100" dirty="0"/>
              <a:t>대결</a:t>
            </a:r>
            <a:r>
              <a:rPr lang="en-US" altLang="ko-KR" sz="1100" dirty="0"/>
              <a:t>(</a:t>
            </a:r>
            <a:r>
              <a:rPr lang="ko-KR" altLang="en-US" sz="1100" dirty="0"/>
              <a:t>도전</a:t>
            </a:r>
            <a:r>
              <a:rPr lang="en-US" altLang="ko-KR" sz="1100" dirty="0"/>
              <a:t>) </a:t>
            </a:r>
            <a:r>
              <a:rPr lang="ko-KR" altLang="en-US" sz="1100" dirty="0"/>
              <a:t>기능을 제일 위에 놓고 경쟁심</a:t>
            </a:r>
            <a:endParaRPr lang="en-US" altLang="ko-KR" sz="1100" dirty="0"/>
          </a:p>
          <a:p>
            <a:r>
              <a:rPr lang="ko-KR" altLang="en-US" sz="1100" dirty="0"/>
              <a:t>유발을 합니다</a:t>
            </a:r>
            <a:r>
              <a:rPr lang="en-US" altLang="ko-KR" sz="1100" dirty="0"/>
              <a:t>. </a:t>
            </a:r>
            <a:r>
              <a:rPr lang="ko-KR" altLang="en-US" sz="1100" dirty="0"/>
              <a:t>또한 개인적으로 걸음</a:t>
            </a:r>
            <a:endParaRPr lang="en-US" altLang="ko-KR" sz="1100" dirty="0"/>
          </a:p>
          <a:p>
            <a:r>
              <a:rPr lang="ko-KR" altLang="en-US" sz="1100" dirty="0"/>
              <a:t>순위판은 중요치 않다고 판단하여</a:t>
            </a:r>
            <a:endParaRPr lang="en-US" altLang="ko-KR" sz="1100" dirty="0"/>
          </a:p>
          <a:p>
            <a:r>
              <a:rPr lang="ko-KR" altLang="en-US" sz="1100" dirty="0"/>
              <a:t>가장 아래에 배치하였습니다</a:t>
            </a:r>
            <a:r>
              <a:rPr lang="en-US" altLang="ko-KR" sz="11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938634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1372487" y="116632"/>
            <a:ext cx="4434915" cy="288032"/>
          </a:xfrm>
        </p:spPr>
        <p:txBody>
          <a:bodyPr/>
          <a:lstStyle/>
          <a:p>
            <a:r>
              <a:rPr lang="en-US" altLang="ko-KR" dirty="0"/>
              <a:t>‘S</a:t>
            </a:r>
            <a:r>
              <a:rPr lang="ko-KR" altLang="en-US" dirty="0"/>
              <a:t>헬스</a:t>
            </a:r>
            <a:r>
              <a:rPr lang="en-US" altLang="ko-KR" dirty="0"/>
              <a:t>’ App</a:t>
            </a:r>
            <a:r>
              <a:rPr lang="ko-KR" altLang="en-US" dirty="0"/>
              <a:t>의 </a:t>
            </a:r>
            <a:r>
              <a:rPr lang="en-US" altLang="ko-KR" dirty="0"/>
              <a:t>Reverse-engineering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ko-KR" altLang="en-US" dirty="0"/>
              <a:t>신규 앱 개요 </a:t>
            </a:r>
            <a:r>
              <a:rPr lang="en-US" altLang="ko-KR" dirty="0"/>
              <a:t>(</a:t>
            </a:r>
            <a:r>
              <a:rPr lang="ko-KR" altLang="en-US" dirty="0"/>
              <a:t>요약본 </a:t>
            </a:r>
            <a:r>
              <a:rPr lang="en-US" altLang="ko-KR" dirty="0"/>
              <a:t>3)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ko-KR" altLang="en-US" dirty="0"/>
              <a:t>윤병헌</a:t>
            </a:r>
          </a:p>
        </p:txBody>
      </p:sp>
      <p:sp>
        <p:nvSpPr>
          <p:cNvPr id="21" name="텍스트 개체 틀 4"/>
          <p:cNvSpPr>
            <a:spLocks noGrp="1"/>
          </p:cNvSpPr>
          <p:nvPr>
            <p:ph type="body" sz="quarter" idx="16"/>
          </p:nvPr>
        </p:nvSpPr>
        <p:spPr>
          <a:xfrm>
            <a:off x="1371650" y="376089"/>
            <a:ext cx="2492803" cy="288032"/>
          </a:xfrm>
        </p:spPr>
        <p:txBody>
          <a:bodyPr/>
          <a:lstStyle/>
          <a:p>
            <a:r>
              <a:rPr lang="en-US" altLang="ko-KR" dirty="0"/>
              <a:t>S</a:t>
            </a:r>
            <a:r>
              <a:rPr lang="ko-KR" altLang="en-US" dirty="0" err="1"/>
              <a:t>매니져</a:t>
            </a:r>
            <a:endParaRPr lang="ko-KR" alt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344488" y="1344477"/>
            <a:ext cx="5804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창작과 모방을 거친 </a:t>
            </a:r>
            <a:r>
              <a:rPr lang="ko-KR" altLang="en-US" dirty="0">
                <a:solidFill>
                  <a:srgbClr val="FF0000"/>
                </a:solidFill>
              </a:rPr>
              <a:t>신규 앱</a:t>
            </a:r>
            <a:r>
              <a:rPr lang="ko-KR" altLang="en-US" dirty="0"/>
              <a:t> 설명 </a:t>
            </a:r>
            <a:r>
              <a:rPr lang="en-US" altLang="ko-KR" dirty="0"/>
              <a:t>( S</a:t>
            </a:r>
            <a:r>
              <a:rPr lang="ko-KR" altLang="en-US" dirty="0"/>
              <a:t>헬스 </a:t>
            </a:r>
            <a:r>
              <a:rPr lang="en-US" altLang="ko-KR" dirty="0"/>
              <a:t>-&gt; </a:t>
            </a:r>
            <a:r>
              <a:rPr lang="en-US" altLang="ko-KR" dirty="0">
                <a:solidFill>
                  <a:srgbClr val="FF0000"/>
                </a:solidFill>
              </a:rPr>
              <a:t>S</a:t>
            </a:r>
            <a:r>
              <a:rPr lang="ko-KR" altLang="en-US" dirty="0" err="1">
                <a:solidFill>
                  <a:srgbClr val="FF0000"/>
                </a:solidFill>
              </a:rPr>
              <a:t>매니져</a:t>
            </a:r>
            <a:r>
              <a:rPr lang="ko-KR" altLang="en-US" dirty="0"/>
              <a:t> 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776536" y="2276872"/>
            <a:ext cx="7930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○ 기존 </a:t>
            </a:r>
            <a:r>
              <a:rPr lang="en-US" altLang="ko-KR" dirty="0"/>
              <a:t>S</a:t>
            </a:r>
            <a:r>
              <a:rPr lang="ko-KR" altLang="en-US" dirty="0"/>
              <a:t>헬스의 화면 구성을 보완하기 위해 </a:t>
            </a:r>
            <a:r>
              <a:rPr lang="en-US" altLang="ko-KR" dirty="0">
                <a:solidFill>
                  <a:srgbClr val="00B050"/>
                </a:solidFill>
              </a:rPr>
              <a:t>Menu </a:t>
            </a:r>
            <a:r>
              <a:rPr lang="ko-KR" altLang="en-US" dirty="0">
                <a:solidFill>
                  <a:srgbClr val="00B050"/>
                </a:solidFill>
              </a:rPr>
              <a:t>버튼</a:t>
            </a:r>
            <a:r>
              <a:rPr lang="ko-KR" altLang="en-US" dirty="0"/>
              <a:t>을 도입하였습니다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780628" y="2894049"/>
            <a:ext cx="7016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○ 빈약한 소셜 기능을 보충하기 위해 </a:t>
            </a:r>
            <a:r>
              <a:rPr lang="en-US" altLang="ko-KR" dirty="0">
                <a:solidFill>
                  <a:srgbClr val="00B050"/>
                </a:solidFill>
              </a:rPr>
              <a:t>S</a:t>
            </a:r>
            <a:r>
              <a:rPr lang="ko-KR" altLang="en-US" dirty="0">
                <a:solidFill>
                  <a:srgbClr val="00B050"/>
                </a:solidFill>
              </a:rPr>
              <a:t>톡</a:t>
            </a:r>
            <a:r>
              <a:rPr lang="ko-KR" altLang="en-US" dirty="0"/>
              <a:t> 기능을 추가하였습니다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809230" y="3511226"/>
            <a:ext cx="7896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○ 원하는 종류의 </a:t>
            </a:r>
            <a:r>
              <a:rPr lang="ko-KR" altLang="en-US" dirty="0">
                <a:solidFill>
                  <a:srgbClr val="00B050"/>
                </a:solidFill>
              </a:rPr>
              <a:t>건강 뉴스</a:t>
            </a:r>
            <a:r>
              <a:rPr lang="ko-KR" altLang="en-US" dirty="0"/>
              <a:t>를 모아 보기 위해 </a:t>
            </a:r>
            <a:r>
              <a:rPr lang="ko-KR" altLang="en-US" dirty="0">
                <a:solidFill>
                  <a:srgbClr val="00B050"/>
                </a:solidFill>
              </a:rPr>
              <a:t>카테고리를 도입</a:t>
            </a:r>
            <a:r>
              <a:rPr lang="ko-KR" altLang="en-US" dirty="0"/>
              <a:t>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809230" y="4643381"/>
            <a:ext cx="5697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○ 어플 자체 음악인 </a:t>
            </a:r>
            <a:r>
              <a:rPr lang="en-US" altLang="ko-KR" dirty="0">
                <a:solidFill>
                  <a:srgbClr val="00B050"/>
                </a:solidFill>
              </a:rPr>
              <a:t>S Music</a:t>
            </a:r>
            <a:r>
              <a:rPr lang="ko-KR" altLang="en-US" dirty="0">
                <a:solidFill>
                  <a:srgbClr val="00B050"/>
                </a:solidFill>
              </a:rPr>
              <a:t> </a:t>
            </a:r>
            <a:r>
              <a:rPr lang="ko-KR" altLang="en-US" dirty="0"/>
              <a:t>기능을 추가하였습니다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809230" y="4124694"/>
            <a:ext cx="42562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○ </a:t>
            </a:r>
            <a:r>
              <a:rPr lang="ko-KR" altLang="en-US" dirty="0">
                <a:solidFill>
                  <a:srgbClr val="00B050"/>
                </a:solidFill>
              </a:rPr>
              <a:t>운동에 관한 설명</a:t>
            </a:r>
            <a:r>
              <a:rPr lang="ko-KR" altLang="en-US" dirty="0"/>
              <a:t>을 추가하였습니다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809230" y="5162068"/>
            <a:ext cx="35637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○ </a:t>
            </a:r>
            <a:r>
              <a:rPr lang="ko-KR" altLang="en-US" dirty="0">
                <a:solidFill>
                  <a:srgbClr val="00B050"/>
                </a:solidFill>
              </a:rPr>
              <a:t>종료 화면</a:t>
            </a:r>
            <a:r>
              <a:rPr lang="ko-KR" altLang="en-US" dirty="0"/>
              <a:t>을 추가하였습니다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5022796" y="6021288"/>
            <a:ext cx="4766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 </a:t>
            </a:r>
            <a:r>
              <a:rPr lang="en-US" altLang="ko-KR" sz="1600" dirty="0"/>
              <a:t>(</a:t>
            </a:r>
            <a:r>
              <a:rPr lang="ko-KR" altLang="en-US" sz="1600" dirty="0"/>
              <a:t>비교 앱 개요는 </a:t>
            </a:r>
            <a:r>
              <a:rPr lang="en-US" altLang="ko-KR" sz="1600" dirty="0"/>
              <a:t>Wireframe</a:t>
            </a:r>
            <a:r>
              <a:rPr lang="ko-KR" altLang="en-US" sz="1600" dirty="0"/>
              <a:t>으로 대체하겠습니다</a:t>
            </a:r>
            <a:r>
              <a:rPr lang="en-US" altLang="ko-KR" sz="1600" dirty="0"/>
              <a:t>.)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8351930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S</a:t>
            </a:r>
            <a:r>
              <a:rPr lang="ko-KR" altLang="en-US" dirty="0"/>
              <a:t>헬스</a:t>
            </a:r>
          </a:p>
        </p:txBody>
      </p:sp>
      <p:sp>
        <p:nvSpPr>
          <p:cNvPr id="24" name="텍스트 개체 틀 23"/>
          <p:cNvSpPr>
            <a:spLocks noGrp="1"/>
          </p:cNvSpPr>
          <p:nvPr>
            <p:ph type="body" sz="quarter" idx="16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윤병헌</a:t>
            </a:r>
          </a:p>
        </p:txBody>
      </p:sp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4721451"/>
              </p:ext>
            </p:extLst>
          </p:nvPr>
        </p:nvGraphicFramePr>
        <p:xfrm>
          <a:off x="7257256" y="1024955"/>
          <a:ext cx="2530756" cy="4411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52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155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32020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kern="12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Splash</a:t>
                      </a:r>
                    </a:p>
                  </a:txBody>
                  <a:tcPr marL="36000" marR="36000" marT="36000" marB="36000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50" kern="120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99075" marR="99075" marT="45795" marB="45795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91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X</a:t>
                      </a:r>
                      <a:endParaRPr lang="ko-KR" altLang="en-US" sz="900" kern="12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kern="12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10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1371650" y="116632"/>
            <a:ext cx="4434915" cy="288032"/>
          </a:xfrm>
        </p:spPr>
        <p:txBody>
          <a:bodyPr/>
          <a:lstStyle/>
          <a:p>
            <a:r>
              <a:rPr lang="en-US" altLang="ko-KR" dirty="0"/>
              <a:t>‘S</a:t>
            </a:r>
            <a:r>
              <a:rPr lang="ko-KR" altLang="en-US" dirty="0"/>
              <a:t>헬스</a:t>
            </a:r>
            <a:r>
              <a:rPr lang="en-US" altLang="ko-KR" dirty="0"/>
              <a:t>’ App</a:t>
            </a:r>
            <a:r>
              <a:rPr lang="ko-KR" altLang="en-US" dirty="0"/>
              <a:t>의 </a:t>
            </a:r>
            <a:r>
              <a:rPr lang="en-US" altLang="ko-KR" dirty="0"/>
              <a:t>Reverse-engineering</a:t>
            </a:r>
            <a:endParaRPr lang="ko-KR" altLang="en-US" dirty="0"/>
          </a:p>
        </p:txBody>
      </p:sp>
      <p:sp>
        <p:nvSpPr>
          <p:cNvPr id="12" name="텍스트 개체 틀 3"/>
          <p:cNvSpPr txBox="1">
            <a:spLocks/>
          </p:cNvSpPr>
          <p:nvPr/>
        </p:nvSpPr>
        <p:spPr>
          <a:xfrm>
            <a:off x="7296362" y="116632"/>
            <a:ext cx="2492803" cy="2880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050" kern="12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Wireframe (</a:t>
            </a:r>
            <a:r>
              <a:rPr lang="ko-KR" altLang="en-US" dirty="0"/>
              <a:t>와이어프레임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93154" y="1194115"/>
            <a:ext cx="13548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rgbClr val="00B050"/>
                </a:solidFill>
              </a:rPr>
              <a:t>실제 앱 화면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646308" y="1194115"/>
            <a:ext cx="15664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3D5FAC"/>
                </a:solidFill>
              </a:rPr>
              <a:t>변경사항 적용 전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742169" y="1209503"/>
            <a:ext cx="15664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변경사항 적용 후</a:t>
            </a:r>
          </a:p>
        </p:txBody>
      </p:sp>
      <p:graphicFrame>
        <p:nvGraphicFramePr>
          <p:cNvPr id="42" name="표 4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1153016"/>
              </p:ext>
            </p:extLst>
          </p:nvPr>
        </p:nvGraphicFramePr>
        <p:xfrm>
          <a:off x="7222172" y="1865946"/>
          <a:ext cx="2530756" cy="167275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52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155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32020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kern="12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Splash</a:t>
                      </a:r>
                    </a:p>
                  </a:txBody>
                  <a:tcPr marL="36000" marR="36000" marT="36000" marB="36000">
                    <a:solidFill>
                      <a:srgbClr val="FF00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50" kern="120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99075" marR="99075" marT="45795" marB="45795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09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01</a:t>
                      </a:r>
                      <a:endParaRPr lang="ko-KR" altLang="en-US" sz="900" kern="12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[Text]</a:t>
                      </a:r>
                      <a:r>
                        <a:rPr lang="en-US" altLang="ko-KR" sz="900" kern="1200" baseline="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S</a:t>
                      </a:r>
                      <a:r>
                        <a:rPr lang="ko-KR" altLang="en-US" sz="900" kern="1200" baseline="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톡</a:t>
                      </a:r>
                      <a:endParaRPr lang="en-US" altLang="ko-KR" sz="900" kern="1200" baseline="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60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02</a:t>
                      </a:r>
                      <a:endParaRPr lang="ko-KR" altLang="en-US" sz="900" kern="12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kern="1200" baseline="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[Text] </a:t>
                      </a:r>
                      <a:r>
                        <a:rPr lang="ko-KR" altLang="en-US" sz="900" kern="1200" baseline="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사용자 이름</a:t>
                      </a:r>
                      <a:endParaRPr lang="en-US" altLang="ko-KR" sz="900" kern="1200" baseline="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7903870"/>
                  </a:ext>
                </a:extLst>
              </a:tr>
              <a:tr h="2091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03</a:t>
                      </a:r>
                      <a:endParaRPr lang="ko-KR" altLang="en-US" sz="900" kern="12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kern="1200" baseline="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[Button] </a:t>
                      </a:r>
                      <a:r>
                        <a:rPr lang="ko-KR" altLang="en-US" sz="900" kern="1200" baseline="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좋아요 버튼</a:t>
                      </a:r>
                      <a:endParaRPr lang="en-US" altLang="ko-KR" sz="900" kern="1200" baseline="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1475438"/>
                  </a:ext>
                </a:extLst>
              </a:tr>
              <a:tr h="3463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04</a:t>
                      </a:r>
                      <a:endParaRPr lang="ko-KR" altLang="en-US" sz="900" kern="12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kern="1200" baseline="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[Button] </a:t>
                      </a:r>
                      <a:r>
                        <a:rPr lang="ko-KR" altLang="en-US" sz="900" kern="1200" baseline="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버튼을 누른 뒤 댓글을 달 수 있게 했습니다</a:t>
                      </a:r>
                      <a:endParaRPr lang="en-US" altLang="ko-KR" sz="900" kern="1200" baseline="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7407063"/>
                  </a:ext>
                </a:extLst>
              </a:tr>
              <a:tr h="2091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05</a:t>
                      </a:r>
                      <a:endParaRPr lang="ko-KR" altLang="en-US" sz="900" kern="12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kern="1200" baseline="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[Button] </a:t>
                      </a:r>
                      <a:r>
                        <a:rPr lang="ko-KR" altLang="en-US" sz="900" kern="1200" baseline="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공유를 위한 버튼입니다</a:t>
                      </a:r>
                      <a:endParaRPr lang="en-US" altLang="ko-KR" sz="900" kern="1200" baseline="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4637603"/>
                  </a:ext>
                </a:extLst>
              </a:tr>
              <a:tr h="209160">
                <a:tc>
                  <a:txBody>
                    <a:bodyPr/>
                    <a:lstStyle/>
                    <a:p>
                      <a:pPr algn="ctr" latinLnBrk="1"/>
                      <a:endParaRPr lang="ko-KR" altLang="en-US" sz="900" kern="12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kern="1200" baseline="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1172076"/>
                  </a:ext>
                </a:extLst>
              </a:tr>
            </a:tbl>
          </a:graphicData>
        </a:graphic>
      </p:graphicFrame>
      <p:sp>
        <p:nvSpPr>
          <p:cNvPr id="44" name="TextBox 43"/>
          <p:cNvSpPr txBox="1"/>
          <p:nvPr/>
        </p:nvSpPr>
        <p:spPr>
          <a:xfrm>
            <a:off x="200274" y="6227464"/>
            <a:ext cx="45289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00B050"/>
                </a:solidFill>
              </a:rPr>
              <a:t>○ </a:t>
            </a:r>
            <a:r>
              <a:rPr lang="ko-KR" altLang="en-US" sz="1400" dirty="0" err="1">
                <a:solidFill>
                  <a:srgbClr val="00B050"/>
                </a:solidFill>
              </a:rPr>
              <a:t>짐데이와</a:t>
            </a:r>
            <a:r>
              <a:rPr lang="ko-KR" altLang="en-US" sz="1400" dirty="0">
                <a:solidFill>
                  <a:srgbClr val="00B050"/>
                </a:solidFill>
              </a:rPr>
              <a:t> </a:t>
            </a:r>
            <a:r>
              <a:rPr lang="en-US" altLang="ko-KR" sz="1400" dirty="0">
                <a:solidFill>
                  <a:srgbClr val="00B050"/>
                </a:solidFill>
              </a:rPr>
              <a:t>MyFitnessPal</a:t>
            </a:r>
            <a:r>
              <a:rPr lang="ko-KR" altLang="en-US" sz="1400" dirty="0">
                <a:solidFill>
                  <a:srgbClr val="00B050"/>
                </a:solidFill>
              </a:rPr>
              <a:t>을 참고하여 적용하였습니다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7035628" y="6145609"/>
            <a:ext cx="2699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7030A0"/>
                </a:solidFill>
              </a:rPr>
              <a:t>Mockup-Tool : </a:t>
            </a:r>
            <a:r>
              <a:rPr lang="en-US" altLang="ko-KR" dirty="0" err="1">
                <a:solidFill>
                  <a:srgbClr val="7030A0"/>
                </a:solidFill>
              </a:rPr>
              <a:t>Balsamiq</a:t>
            </a:r>
            <a:endParaRPr lang="ko-KR" altLang="en-US" dirty="0">
              <a:solidFill>
                <a:srgbClr val="7030A0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7113240" y="3810978"/>
            <a:ext cx="2651688" cy="16158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[</a:t>
            </a:r>
            <a:r>
              <a:rPr lang="ko-KR" altLang="en-US" sz="1100" dirty="0"/>
              <a:t>설명</a:t>
            </a:r>
            <a:r>
              <a:rPr lang="en-US" altLang="ko-KR" sz="1100" dirty="0"/>
              <a:t>]</a:t>
            </a:r>
          </a:p>
          <a:p>
            <a:r>
              <a:rPr lang="en-US" altLang="ko-KR" sz="1100" dirty="0">
                <a:solidFill>
                  <a:srgbClr val="FF0000"/>
                </a:solidFill>
              </a:rPr>
              <a:t>S</a:t>
            </a:r>
            <a:r>
              <a:rPr lang="ko-KR" altLang="en-US" sz="1100" dirty="0">
                <a:solidFill>
                  <a:srgbClr val="FF0000"/>
                </a:solidFill>
              </a:rPr>
              <a:t>톡 도입</a:t>
            </a:r>
            <a:endParaRPr lang="en-US" altLang="ko-KR" sz="1100" dirty="0">
              <a:solidFill>
                <a:srgbClr val="FF0000"/>
              </a:solidFill>
            </a:endParaRPr>
          </a:p>
          <a:p>
            <a:endParaRPr lang="en-US" altLang="ko-KR" sz="1100" dirty="0">
              <a:solidFill>
                <a:srgbClr val="FF0000"/>
              </a:solidFill>
            </a:endParaRPr>
          </a:p>
          <a:p>
            <a:r>
              <a:rPr lang="ko-KR" altLang="en-US" sz="1100" dirty="0">
                <a:solidFill>
                  <a:srgbClr val="FF0000"/>
                </a:solidFill>
              </a:rPr>
              <a:t>소셜 기능 확대</a:t>
            </a:r>
            <a:r>
              <a:rPr lang="ko-KR" altLang="en-US" sz="1100" dirty="0"/>
              <a:t>를 위해 만들었습니다</a:t>
            </a:r>
            <a:endParaRPr lang="en-US" altLang="ko-KR" sz="1100" dirty="0"/>
          </a:p>
          <a:p>
            <a:r>
              <a:rPr lang="ko-KR" altLang="en-US" sz="1100" dirty="0" err="1"/>
              <a:t>짐데이의</a:t>
            </a:r>
            <a:r>
              <a:rPr lang="ko-KR" altLang="en-US" sz="1100" dirty="0"/>
              <a:t> 경우</a:t>
            </a:r>
            <a:r>
              <a:rPr lang="en-US" altLang="ko-KR" sz="1100" dirty="0"/>
              <a:t>, </a:t>
            </a:r>
            <a:r>
              <a:rPr lang="ko-KR" altLang="en-US" sz="1100" dirty="0"/>
              <a:t>스크랩을 하면 </a:t>
            </a:r>
            <a:r>
              <a:rPr lang="en-US" altLang="ko-KR" sz="1100" dirty="0"/>
              <a:t>App</a:t>
            </a:r>
            <a:r>
              <a:rPr lang="ko-KR" altLang="en-US" sz="1100" dirty="0"/>
              <a:t>내에</a:t>
            </a:r>
            <a:endParaRPr lang="en-US" altLang="ko-KR" sz="1100" dirty="0"/>
          </a:p>
          <a:p>
            <a:r>
              <a:rPr lang="ko-KR" altLang="en-US" sz="1100" dirty="0"/>
              <a:t>스크랩한 항목이 저장되지만</a:t>
            </a:r>
            <a:r>
              <a:rPr lang="en-US" altLang="ko-KR" sz="1100" dirty="0"/>
              <a:t>, S</a:t>
            </a:r>
            <a:r>
              <a:rPr lang="ko-KR" altLang="en-US" sz="1100" dirty="0"/>
              <a:t>헬스는</a:t>
            </a:r>
            <a:endParaRPr lang="en-US" altLang="ko-KR" sz="1100" dirty="0"/>
          </a:p>
          <a:p>
            <a:r>
              <a:rPr lang="en-US" altLang="ko-KR" sz="1100" dirty="0"/>
              <a:t>Back-End</a:t>
            </a:r>
            <a:r>
              <a:rPr lang="ko-KR" altLang="en-US" sz="1100" dirty="0"/>
              <a:t>의 변경을 최소화하기 위해</a:t>
            </a:r>
            <a:endParaRPr lang="en-US" altLang="ko-KR" sz="1100" dirty="0"/>
          </a:p>
          <a:p>
            <a:r>
              <a:rPr lang="ko-KR" altLang="en-US" sz="1100" dirty="0"/>
              <a:t>스크랩 대신 공유 버튼을 넣었습니다</a:t>
            </a:r>
            <a:r>
              <a:rPr lang="en-US" altLang="ko-KR" sz="1100" dirty="0"/>
              <a:t>.</a:t>
            </a:r>
          </a:p>
          <a:p>
            <a:r>
              <a:rPr lang="en-US" altLang="ko-KR" sz="1100" dirty="0"/>
              <a:t>(</a:t>
            </a:r>
            <a:r>
              <a:rPr lang="ko-KR" altLang="en-US" sz="1100" dirty="0"/>
              <a:t>단점 </a:t>
            </a:r>
            <a:r>
              <a:rPr lang="en-US" altLang="ko-KR" sz="1100" dirty="0"/>
              <a:t>: </a:t>
            </a:r>
            <a:r>
              <a:rPr lang="ko-KR" altLang="en-US" sz="1100" dirty="0"/>
              <a:t> </a:t>
            </a:r>
            <a:r>
              <a:rPr lang="en-US" altLang="ko-KR" sz="1100" dirty="0"/>
              <a:t>Back-End</a:t>
            </a:r>
            <a:r>
              <a:rPr lang="ko-KR" altLang="en-US" sz="1100" dirty="0"/>
              <a:t>의 변경이 불가피함</a:t>
            </a:r>
            <a:r>
              <a:rPr lang="en-US" altLang="ko-KR" sz="1100" dirty="0"/>
              <a:t>)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74" y="2004665"/>
            <a:ext cx="3055130" cy="2044678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1008519" y="1501892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X</a:t>
            </a:r>
            <a:endParaRPr lang="ko-KR" alt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264979" y="1501892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X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764" y="4258860"/>
            <a:ext cx="3247060" cy="175908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213307" y="2132856"/>
            <a:ext cx="877163" cy="369332"/>
          </a:xfrm>
          <a:prstGeom prst="rect">
            <a:avLst/>
          </a:prstGeom>
          <a:noFill/>
          <a:ln w="2540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dirty="0" err="1"/>
              <a:t>짐데이</a:t>
            </a:r>
            <a:endParaRPr lang="ko-KR" alt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1573708" y="4336675"/>
            <a:ext cx="1516762" cy="369332"/>
          </a:xfrm>
          <a:prstGeom prst="rect">
            <a:avLst/>
          </a:prstGeom>
          <a:noFill/>
          <a:ln w="2540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MyFitnessPal</a:t>
            </a:r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9457" y="1649164"/>
            <a:ext cx="2258865" cy="4417485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 rot="20465772">
            <a:off x="4430238" y="2179022"/>
            <a:ext cx="244794" cy="276999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33" name="TextBox 32"/>
          <p:cNvSpPr txBox="1"/>
          <p:nvPr/>
        </p:nvSpPr>
        <p:spPr>
          <a:xfrm rot="20465772">
            <a:off x="4378352" y="2783305"/>
            <a:ext cx="244794" cy="276999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2</a:t>
            </a:r>
            <a:endParaRPr lang="ko-KR" altLang="en-US" sz="1200" dirty="0"/>
          </a:p>
        </p:txBody>
      </p:sp>
      <p:sp>
        <p:nvSpPr>
          <p:cNvPr id="34" name="TextBox 33"/>
          <p:cNvSpPr txBox="1"/>
          <p:nvPr/>
        </p:nvSpPr>
        <p:spPr>
          <a:xfrm rot="20465772">
            <a:off x="4371583" y="3387587"/>
            <a:ext cx="244794" cy="276999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3</a:t>
            </a:r>
            <a:endParaRPr lang="ko-KR" altLang="en-US" sz="1200" dirty="0"/>
          </a:p>
        </p:txBody>
      </p:sp>
      <p:sp>
        <p:nvSpPr>
          <p:cNvPr id="35" name="TextBox 34"/>
          <p:cNvSpPr txBox="1"/>
          <p:nvPr/>
        </p:nvSpPr>
        <p:spPr>
          <a:xfrm rot="20465772">
            <a:off x="4973354" y="3344692"/>
            <a:ext cx="244794" cy="276999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4</a:t>
            </a:r>
            <a:endParaRPr lang="ko-KR" altLang="en-US" sz="1200" dirty="0"/>
          </a:p>
        </p:txBody>
      </p:sp>
      <p:sp>
        <p:nvSpPr>
          <p:cNvPr id="36" name="TextBox 35"/>
          <p:cNvSpPr txBox="1"/>
          <p:nvPr/>
        </p:nvSpPr>
        <p:spPr>
          <a:xfrm rot="20465772">
            <a:off x="5696792" y="3337075"/>
            <a:ext cx="244794" cy="276999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5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73180678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2744" y="1729537"/>
            <a:ext cx="2216734" cy="4335092"/>
          </a:xfrm>
          <a:prstGeom prst="rect">
            <a:avLst/>
          </a:prstGeom>
        </p:spPr>
      </p:pic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S</a:t>
            </a:r>
            <a:r>
              <a:rPr lang="ko-KR" altLang="en-US" dirty="0"/>
              <a:t>헬스</a:t>
            </a:r>
          </a:p>
        </p:txBody>
      </p:sp>
      <p:sp>
        <p:nvSpPr>
          <p:cNvPr id="24" name="텍스트 개체 틀 23"/>
          <p:cNvSpPr>
            <a:spLocks noGrp="1"/>
          </p:cNvSpPr>
          <p:nvPr>
            <p:ph type="body" sz="quarter" idx="16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윤병헌</a:t>
            </a:r>
          </a:p>
        </p:txBody>
      </p:sp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725740"/>
              </p:ext>
            </p:extLst>
          </p:nvPr>
        </p:nvGraphicFramePr>
        <p:xfrm>
          <a:off x="7257256" y="1024955"/>
          <a:ext cx="2530756" cy="8595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52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155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32020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kern="12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Splash</a:t>
                      </a:r>
                    </a:p>
                  </a:txBody>
                  <a:tcPr marL="36000" marR="36000" marT="36000" marB="36000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50" kern="120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99075" marR="99075" marT="45795" marB="45795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91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01</a:t>
                      </a:r>
                      <a:endParaRPr lang="ko-KR" altLang="en-US" sz="900" kern="12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[Image &amp; Button]</a:t>
                      </a:r>
                      <a:r>
                        <a:rPr lang="en-US" altLang="ko-KR" sz="900" kern="1200" baseline="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</a:t>
                      </a:r>
                      <a:r>
                        <a:rPr lang="ko-KR" altLang="en-US" sz="900" kern="1200" baseline="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건강 뉴스</a:t>
                      </a:r>
                      <a:endParaRPr lang="en-US" altLang="ko-KR" sz="900" kern="12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91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02</a:t>
                      </a:r>
                      <a:endParaRPr lang="ko-KR" altLang="en-US" sz="900" kern="12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[Text]</a:t>
                      </a:r>
                      <a:r>
                        <a:rPr lang="en-US" altLang="ko-KR" sz="900" kern="1200" baseline="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</a:t>
                      </a:r>
                      <a:r>
                        <a:rPr lang="ko-KR" altLang="en-US" sz="900" kern="1200" baseline="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건강뉴스에 대한 정보</a:t>
                      </a:r>
                      <a:endParaRPr lang="en-US" altLang="ko-KR" sz="900" kern="12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91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X</a:t>
                      </a:r>
                      <a:endParaRPr lang="ko-KR" altLang="en-US" sz="900" kern="12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kern="12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10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1371650" y="116632"/>
            <a:ext cx="4434915" cy="288032"/>
          </a:xfrm>
        </p:spPr>
        <p:txBody>
          <a:bodyPr/>
          <a:lstStyle/>
          <a:p>
            <a:r>
              <a:rPr lang="en-US" altLang="ko-KR" dirty="0"/>
              <a:t>‘S</a:t>
            </a:r>
            <a:r>
              <a:rPr lang="ko-KR" altLang="en-US" dirty="0"/>
              <a:t>헬스</a:t>
            </a:r>
            <a:r>
              <a:rPr lang="en-US" altLang="ko-KR" dirty="0"/>
              <a:t>’ App</a:t>
            </a:r>
            <a:r>
              <a:rPr lang="ko-KR" altLang="en-US" dirty="0"/>
              <a:t>의 </a:t>
            </a:r>
            <a:r>
              <a:rPr lang="en-US" altLang="ko-KR" dirty="0"/>
              <a:t>Reverse-engineering</a:t>
            </a:r>
            <a:endParaRPr lang="ko-KR" altLang="en-US" dirty="0"/>
          </a:p>
        </p:txBody>
      </p:sp>
      <p:sp>
        <p:nvSpPr>
          <p:cNvPr id="12" name="텍스트 개체 틀 3"/>
          <p:cNvSpPr txBox="1">
            <a:spLocks/>
          </p:cNvSpPr>
          <p:nvPr/>
        </p:nvSpPr>
        <p:spPr>
          <a:xfrm>
            <a:off x="7296362" y="116632"/>
            <a:ext cx="2492803" cy="2880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050" kern="12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Wireframe (</a:t>
            </a:r>
            <a:r>
              <a:rPr lang="ko-KR" altLang="en-US" dirty="0"/>
              <a:t>와이어프레임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93154" y="1194115"/>
            <a:ext cx="13548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rgbClr val="00B050"/>
                </a:solidFill>
              </a:rPr>
              <a:t>실제 앱 화면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646308" y="1194115"/>
            <a:ext cx="15664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3D5FAC"/>
                </a:solidFill>
              </a:rPr>
              <a:t>변경사항 적용 전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742169" y="1209503"/>
            <a:ext cx="15664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변경사항 적용 후</a:t>
            </a:r>
          </a:p>
        </p:txBody>
      </p:sp>
      <p:graphicFrame>
        <p:nvGraphicFramePr>
          <p:cNvPr id="42" name="표 4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6796046"/>
              </p:ext>
            </p:extLst>
          </p:nvPr>
        </p:nvGraphicFramePr>
        <p:xfrm>
          <a:off x="7249115" y="1956119"/>
          <a:ext cx="2530756" cy="5783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52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155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32020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kern="12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Splash</a:t>
                      </a:r>
                    </a:p>
                  </a:txBody>
                  <a:tcPr marL="36000" marR="36000" marT="36000" marB="36000">
                    <a:solidFill>
                      <a:srgbClr val="FF00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50" kern="120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99075" marR="99075" marT="45795" marB="45795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63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03</a:t>
                      </a:r>
                      <a:endParaRPr lang="ko-KR" altLang="en-US" sz="900" kern="12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[Button]</a:t>
                      </a:r>
                      <a:r>
                        <a:rPr lang="en-US" altLang="ko-KR" sz="900" kern="1200" baseline="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</a:t>
                      </a:r>
                      <a:r>
                        <a:rPr lang="ko-KR" altLang="en-US" sz="900" kern="1200" baseline="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버튼을 누르면 해당 정보 관련 뉴스들을 보여줍니다</a:t>
                      </a:r>
                      <a:r>
                        <a:rPr lang="en-US" altLang="ko-KR" sz="900" kern="1200" baseline="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.</a:t>
                      </a:r>
                    </a:p>
                  </a:txBody>
                  <a:tcPr marL="36000" marR="36000" marT="36000" marB="3600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5" name="TextBox 44"/>
          <p:cNvSpPr txBox="1"/>
          <p:nvPr/>
        </p:nvSpPr>
        <p:spPr>
          <a:xfrm>
            <a:off x="7035628" y="6145609"/>
            <a:ext cx="2699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7030A0"/>
                </a:solidFill>
              </a:rPr>
              <a:t>Mockup-Tool : </a:t>
            </a:r>
            <a:r>
              <a:rPr lang="en-US" altLang="ko-KR" dirty="0" err="1">
                <a:solidFill>
                  <a:srgbClr val="7030A0"/>
                </a:solidFill>
              </a:rPr>
              <a:t>Balsamiq</a:t>
            </a:r>
            <a:endParaRPr lang="ko-KR" altLang="en-US" dirty="0">
              <a:solidFill>
                <a:srgbClr val="7030A0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6996354" y="2743738"/>
            <a:ext cx="283122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[</a:t>
            </a:r>
            <a:r>
              <a:rPr lang="ko-KR" altLang="en-US" sz="1100" dirty="0"/>
              <a:t>설명</a:t>
            </a:r>
            <a:r>
              <a:rPr lang="en-US" altLang="ko-KR" sz="1100" dirty="0"/>
              <a:t>]</a:t>
            </a:r>
          </a:p>
          <a:p>
            <a:r>
              <a:rPr lang="ko-KR" altLang="en-US" sz="1100" dirty="0">
                <a:solidFill>
                  <a:srgbClr val="FF0000"/>
                </a:solidFill>
              </a:rPr>
              <a:t>건강 뉴스</a:t>
            </a:r>
            <a:r>
              <a:rPr lang="en-US" altLang="ko-KR" sz="1100" dirty="0">
                <a:solidFill>
                  <a:srgbClr val="FF0000"/>
                </a:solidFill>
              </a:rPr>
              <a:t> </a:t>
            </a:r>
            <a:r>
              <a:rPr lang="ko-KR" altLang="en-US" sz="1100" dirty="0">
                <a:solidFill>
                  <a:srgbClr val="FF0000"/>
                </a:solidFill>
              </a:rPr>
              <a:t>카테고리 버튼 도입</a:t>
            </a:r>
            <a:endParaRPr lang="en-US" altLang="ko-KR" sz="1100" dirty="0">
              <a:solidFill>
                <a:srgbClr val="FF0000"/>
              </a:solidFill>
            </a:endParaRPr>
          </a:p>
          <a:p>
            <a:endParaRPr lang="en-US" altLang="ko-KR" sz="1100" dirty="0">
              <a:solidFill>
                <a:srgbClr val="FF0000"/>
              </a:solidFill>
            </a:endParaRPr>
          </a:p>
          <a:p>
            <a:r>
              <a:rPr lang="ko-KR" altLang="en-US" sz="1100" dirty="0"/>
              <a:t>건강뉴스에 대한 정보들 중 필요한 항목의</a:t>
            </a:r>
            <a:endParaRPr lang="en-US" altLang="ko-KR" sz="1100" dirty="0"/>
          </a:p>
          <a:p>
            <a:r>
              <a:rPr lang="ko-KR" altLang="en-US" sz="1100" dirty="0"/>
              <a:t>정보만을 원하는 사람들을 위해 카테고리</a:t>
            </a:r>
            <a:endParaRPr lang="en-US" altLang="ko-KR" sz="1100" dirty="0"/>
          </a:p>
          <a:p>
            <a:r>
              <a:rPr lang="ko-KR" altLang="en-US" sz="1100" dirty="0"/>
              <a:t>버튼을 도입하였습니다</a:t>
            </a:r>
            <a:r>
              <a:rPr lang="en-US" altLang="ko-KR" sz="1100" dirty="0"/>
              <a:t>.</a:t>
            </a:r>
          </a:p>
          <a:p>
            <a:r>
              <a:rPr lang="en-US" altLang="ko-KR" sz="1100" dirty="0"/>
              <a:t>(</a:t>
            </a:r>
            <a:r>
              <a:rPr lang="ko-KR" altLang="en-US" sz="1100" dirty="0"/>
              <a:t>공간을 차지하기 때문에 화면이 내려가면</a:t>
            </a:r>
            <a:endParaRPr lang="en-US" altLang="ko-KR" sz="1100" dirty="0"/>
          </a:p>
          <a:p>
            <a:r>
              <a:rPr lang="ko-KR" altLang="en-US" sz="1100" dirty="0"/>
              <a:t>보이지 않는 방식을 사용하고 싶습니다</a:t>
            </a:r>
            <a:r>
              <a:rPr lang="en-US" altLang="ko-KR" sz="1100" dirty="0"/>
              <a:t>.)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7015557" y="4580211"/>
            <a:ext cx="2739853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rgbClr val="00B050"/>
                </a:solidFill>
              </a:rPr>
              <a:t>( + </a:t>
            </a:r>
            <a:r>
              <a:rPr lang="ko-KR" altLang="en-US" sz="1100" dirty="0" err="1">
                <a:solidFill>
                  <a:srgbClr val="00B050"/>
                </a:solidFill>
              </a:rPr>
              <a:t>북마크</a:t>
            </a:r>
            <a:r>
              <a:rPr lang="ko-KR" altLang="en-US" sz="1100" dirty="0">
                <a:solidFill>
                  <a:srgbClr val="00B050"/>
                </a:solidFill>
              </a:rPr>
              <a:t> 기능 </a:t>
            </a:r>
            <a:r>
              <a:rPr lang="en-US" altLang="ko-KR" sz="1100" dirty="0">
                <a:solidFill>
                  <a:srgbClr val="00B050"/>
                </a:solidFill>
              </a:rPr>
              <a:t>)</a:t>
            </a:r>
          </a:p>
          <a:p>
            <a:endParaRPr lang="en-US" altLang="ko-KR" sz="1100" dirty="0">
              <a:solidFill>
                <a:srgbClr val="00B050"/>
              </a:solidFill>
            </a:endParaRPr>
          </a:p>
          <a:p>
            <a:r>
              <a:rPr lang="ko-KR" altLang="en-US" sz="1100" dirty="0"/>
              <a:t>기존에 없던 건강 뉴스 저장 기능을 추가</a:t>
            </a:r>
            <a:endParaRPr lang="en-US" altLang="ko-KR" sz="1100" dirty="0"/>
          </a:p>
          <a:p>
            <a:r>
              <a:rPr lang="ko-KR" altLang="en-US" sz="1100" dirty="0"/>
              <a:t>하려고 했으나</a:t>
            </a:r>
            <a:r>
              <a:rPr lang="en-US" altLang="ko-KR" sz="1100" dirty="0"/>
              <a:t>, v5.3 Patch </a:t>
            </a:r>
            <a:r>
              <a:rPr lang="ko-KR" altLang="en-US" sz="1100" dirty="0"/>
              <a:t>이후 기능이</a:t>
            </a:r>
            <a:endParaRPr lang="en-US" altLang="ko-KR" sz="1100" dirty="0"/>
          </a:p>
          <a:p>
            <a:r>
              <a:rPr lang="ko-KR" altLang="en-US" sz="1100" dirty="0"/>
              <a:t>생겼으므로 만들지 않았습니다</a:t>
            </a:r>
            <a:r>
              <a:rPr lang="en-US" altLang="ko-KR" sz="1100" dirty="0"/>
              <a:t>.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64" y="1844824"/>
            <a:ext cx="2308792" cy="4104519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 rot="21021971">
            <a:off x="3117634" y="3159237"/>
            <a:ext cx="246063" cy="276999"/>
          </a:xfrm>
          <a:prstGeom prst="rect">
            <a:avLst/>
          </a:prstGeom>
          <a:solidFill>
            <a:schemeClr val="bg1"/>
          </a:solidFill>
          <a:ln w="2222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31" name="TextBox 30"/>
          <p:cNvSpPr txBox="1"/>
          <p:nvPr/>
        </p:nvSpPr>
        <p:spPr>
          <a:xfrm rot="21021971">
            <a:off x="2450253" y="4514554"/>
            <a:ext cx="246063" cy="276999"/>
          </a:xfrm>
          <a:prstGeom prst="rect">
            <a:avLst/>
          </a:prstGeom>
          <a:solidFill>
            <a:schemeClr val="bg1"/>
          </a:solidFill>
          <a:ln w="2222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2</a:t>
            </a:r>
            <a:endParaRPr lang="ko-KR" altLang="en-US" sz="1200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7459" y="1729537"/>
            <a:ext cx="2216734" cy="4335092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 rot="21021971">
            <a:off x="4498939" y="2824687"/>
            <a:ext cx="246063" cy="276999"/>
          </a:xfrm>
          <a:prstGeom prst="rect">
            <a:avLst/>
          </a:prstGeom>
          <a:solidFill>
            <a:schemeClr val="bg1"/>
          </a:solidFill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3</a:t>
            </a:r>
            <a:endParaRPr lang="ko-KR" altLang="en-US" sz="1200" dirty="0"/>
          </a:p>
        </p:txBody>
      </p:sp>
      <p:sp>
        <p:nvSpPr>
          <p:cNvPr id="34" name="TextBox 33"/>
          <p:cNvSpPr txBox="1"/>
          <p:nvPr/>
        </p:nvSpPr>
        <p:spPr>
          <a:xfrm>
            <a:off x="200274" y="6227464"/>
            <a:ext cx="51667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00B050"/>
                </a:solidFill>
              </a:rPr>
              <a:t>○ </a:t>
            </a:r>
            <a:r>
              <a:rPr lang="en-US" altLang="ko-KR" sz="1400" dirty="0">
                <a:solidFill>
                  <a:srgbClr val="00B050"/>
                </a:solidFill>
              </a:rPr>
              <a:t>[3] </a:t>
            </a:r>
            <a:r>
              <a:rPr lang="ko-KR" altLang="en-US" sz="1400" dirty="0">
                <a:solidFill>
                  <a:srgbClr val="00B050"/>
                </a:solidFill>
              </a:rPr>
              <a:t>기타 항목에는 레저</a:t>
            </a:r>
            <a:r>
              <a:rPr lang="en-US" altLang="ko-KR" sz="1400" dirty="0">
                <a:solidFill>
                  <a:srgbClr val="00B050"/>
                </a:solidFill>
              </a:rPr>
              <a:t>, </a:t>
            </a:r>
            <a:r>
              <a:rPr lang="ko-KR" altLang="en-US" sz="1400" dirty="0">
                <a:solidFill>
                  <a:srgbClr val="00B050"/>
                </a:solidFill>
              </a:rPr>
              <a:t>근육운동</a:t>
            </a:r>
            <a:r>
              <a:rPr lang="en-US" altLang="ko-KR" sz="1400" dirty="0">
                <a:solidFill>
                  <a:srgbClr val="00B050"/>
                </a:solidFill>
              </a:rPr>
              <a:t>,</a:t>
            </a:r>
            <a:r>
              <a:rPr lang="ko-KR" altLang="en-US" sz="1400" dirty="0">
                <a:solidFill>
                  <a:srgbClr val="00B050"/>
                </a:solidFill>
              </a:rPr>
              <a:t> 자전거 등이 포함됩니다</a:t>
            </a:r>
            <a:r>
              <a:rPr lang="en-US" altLang="ko-KR" sz="1400" dirty="0">
                <a:solidFill>
                  <a:srgbClr val="00B050"/>
                </a:solidFill>
              </a:rPr>
              <a:t>.</a:t>
            </a:r>
            <a:endParaRPr lang="ko-KR" altLang="en-US" sz="14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262695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8248" y="1649348"/>
            <a:ext cx="2246004" cy="4366496"/>
          </a:xfrm>
          <a:prstGeom prst="rect">
            <a:avLst/>
          </a:prstGeom>
        </p:spPr>
      </p:pic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S</a:t>
            </a:r>
            <a:r>
              <a:rPr lang="ko-KR" altLang="en-US" dirty="0"/>
              <a:t>헬스</a:t>
            </a:r>
          </a:p>
        </p:txBody>
      </p:sp>
      <p:sp>
        <p:nvSpPr>
          <p:cNvPr id="24" name="텍스트 개체 틀 23"/>
          <p:cNvSpPr>
            <a:spLocks noGrp="1"/>
          </p:cNvSpPr>
          <p:nvPr>
            <p:ph type="body" sz="quarter" idx="16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윤병헌</a:t>
            </a:r>
          </a:p>
        </p:txBody>
      </p:sp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1234315"/>
              </p:ext>
            </p:extLst>
          </p:nvPr>
        </p:nvGraphicFramePr>
        <p:xfrm>
          <a:off x="7257256" y="1024955"/>
          <a:ext cx="2530756" cy="24607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52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155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32020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kern="12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Splash</a:t>
                      </a:r>
                    </a:p>
                  </a:txBody>
                  <a:tcPr marL="36000" marR="36000" marT="36000" marB="36000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50" kern="120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99075" marR="99075" marT="45795" marB="45795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91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01</a:t>
                      </a:r>
                      <a:endParaRPr lang="ko-KR" altLang="en-US" sz="900" kern="12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[Button]</a:t>
                      </a:r>
                      <a:r>
                        <a:rPr lang="en-US" altLang="ko-KR" sz="900" kern="1200" baseline="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</a:t>
                      </a:r>
                      <a:r>
                        <a:rPr lang="ko-KR" altLang="en-US" sz="900" kern="1200" baseline="0" dirty="0" err="1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뒤로가기</a:t>
                      </a:r>
                      <a:endParaRPr lang="en-US" altLang="ko-KR" sz="900" kern="12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91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02</a:t>
                      </a:r>
                      <a:endParaRPr lang="ko-KR" altLang="en-US" sz="900" kern="12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[Text] </a:t>
                      </a:r>
                      <a:r>
                        <a:rPr lang="ko-KR" altLang="en-US" sz="9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운동 이름 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(</a:t>
                      </a:r>
                      <a:r>
                        <a:rPr lang="ko-KR" altLang="en-US" sz="9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걷기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)</a:t>
                      </a:r>
                    </a:p>
                  </a:txBody>
                  <a:tcPr marL="36000" marR="36000" marT="36000" marB="3600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350144"/>
                  </a:ext>
                </a:extLst>
              </a:tr>
              <a:tr h="2091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03</a:t>
                      </a:r>
                      <a:endParaRPr lang="ko-KR" altLang="en-US" sz="900" kern="12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[Button]</a:t>
                      </a:r>
                      <a:r>
                        <a:rPr lang="ko-KR" altLang="en-US" sz="900" kern="1200" baseline="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기록하기 </a:t>
                      </a:r>
                      <a:r>
                        <a:rPr lang="en-US" altLang="ko-KR" sz="900" kern="1200" baseline="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Page</a:t>
                      </a:r>
                      <a:endParaRPr lang="en-US" altLang="ko-KR" sz="900" kern="12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7295285"/>
                  </a:ext>
                </a:extLst>
              </a:tr>
              <a:tr h="2091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04</a:t>
                      </a:r>
                      <a:endParaRPr lang="ko-KR" altLang="en-US" sz="900" kern="12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[Button] </a:t>
                      </a:r>
                      <a:r>
                        <a:rPr lang="ko-KR" altLang="en-US" sz="9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전체보기 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: </a:t>
                      </a:r>
                      <a:r>
                        <a:rPr lang="ko-KR" altLang="en-US" sz="9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기록을 그래프로 표기</a:t>
                      </a:r>
                      <a:endParaRPr lang="en-US" altLang="ko-KR" sz="900" kern="12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91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05</a:t>
                      </a:r>
                      <a:endParaRPr lang="ko-KR" altLang="en-US" sz="900" kern="12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[Button]</a:t>
                      </a:r>
                      <a:r>
                        <a:rPr lang="ko-KR" altLang="en-US" sz="900" kern="1200" baseline="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성취 </a:t>
                      </a:r>
                      <a:r>
                        <a:rPr lang="en-US" altLang="ko-KR" sz="900" kern="1200" baseline="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: </a:t>
                      </a:r>
                      <a:r>
                        <a:rPr lang="ko-KR" altLang="en-US" sz="900" kern="1200" baseline="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달성한 업적 배지들 표기</a:t>
                      </a:r>
                      <a:endParaRPr lang="en-US" altLang="ko-KR" sz="900" kern="12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8947493"/>
                  </a:ext>
                </a:extLst>
              </a:tr>
              <a:tr h="3463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06</a:t>
                      </a:r>
                      <a:endParaRPr lang="ko-KR" altLang="en-US" sz="900" kern="12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[Button]</a:t>
                      </a:r>
                      <a:r>
                        <a:rPr lang="en-US" altLang="ko-KR" sz="900" kern="1200" baseline="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</a:t>
                      </a:r>
                      <a:r>
                        <a:rPr lang="ko-KR" altLang="en-US" sz="900" kern="1200" baseline="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원하는 목표 설정</a:t>
                      </a:r>
                      <a:endParaRPr lang="en-US" altLang="ko-KR" sz="900" kern="1200" baseline="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kern="1200" baseline="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: </a:t>
                      </a:r>
                      <a:r>
                        <a:rPr lang="ko-KR" altLang="en-US" sz="900" kern="1200" baseline="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거리</a:t>
                      </a:r>
                      <a:r>
                        <a:rPr lang="en-US" altLang="ko-KR" sz="900" kern="1200" baseline="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/ </a:t>
                      </a:r>
                      <a:r>
                        <a:rPr lang="ko-KR" altLang="en-US" sz="900" kern="1200" baseline="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운동시간</a:t>
                      </a:r>
                      <a:r>
                        <a:rPr lang="en-US" altLang="ko-KR" sz="900" kern="1200" baseline="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/ </a:t>
                      </a:r>
                      <a:r>
                        <a:rPr lang="ko-KR" altLang="en-US" sz="900" kern="1200" baseline="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칼로리 소모</a:t>
                      </a:r>
                      <a:r>
                        <a:rPr lang="en-US" altLang="ko-KR" sz="900" kern="1200" baseline="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/ </a:t>
                      </a:r>
                      <a:r>
                        <a:rPr lang="ko-KR" altLang="en-US" sz="900" kern="1200" baseline="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기본 운동</a:t>
                      </a:r>
                      <a:endParaRPr lang="en-US" altLang="ko-KR" sz="900" kern="12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9709754"/>
                  </a:ext>
                </a:extLst>
              </a:tr>
              <a:tr h="2091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07</a:t>
                      </a:r>
                      <a:endParaRPr lang="ko-KR" altLang="en-US" sz="900" kern="12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[Text] </a:t>
                      </a:r>
                      <a:r>
                        <a:rPr lang="ko-KR" altLang="en-US" sz="900" kern="1200" dirty="0" err="1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좌우측의</a:t>
                      </a:r>
                      <a:r>
                        <a:rPr lang="ko-KR" altLang="en-US" sz="9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-</a:t>
                      </a:r>
                      <a:r>
                        <a:rPr lang="en-US" altLang="ko-KR" sz="900" kern="1200" baseline="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,+ </a:t>
                      </a:r>
                      <a:r>
                        <a:rPr lang="ko-KR" altLang="en-US" sz="900" kern="1200" baseline="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버튼으로 거리 조절</a:t>
                      </a:r>
                      <a:endParaRPr lang="ko-KR" altLang="en-US" sz="900" kern="12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091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08</a:t>
                      </a:r>
                      <a:endParaRPr lang="ko-KR" altLang="en-US" sz="900" kern="12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[Image]</a:t>
                      </a:r>
                      <a:r>
                        <a:rPr lang="en-US" altLang="ko-KR" sz="900" kern="1200" baseline="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GPS</a:t>
                      </a:r>
                      <a:r>
                        <a:rPr lang="ko-KR" altLang="en-US" sz="900" kern="1200" baseline="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를 이용하여 지도 출력</a:t>
                      </a:r>
                      <a:endParaRPr lang="ko-KR" altLang="en-US" sz="900" kern="12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9059936"/>
                  </a:ext>
                </a:extLst>
              </a:tr>
              <a:tr h="2091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09</a:t>
                      </a:r>
                      <a:endParaRPr lang="ko-KR" altLang="en-US" sz="900" kern="12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[Button]</a:t>
                      </a:r>
                      <a:r>
                        <a:rPr lang="en-US" altLang="ko-KR" sz="900" kern="1200" baseline="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</a:t>
                      </a:r>
                      <a:r>
                        <a:rPr lang="ko-KR" altLang="en-US" sz="900" kern="1200" baseline="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핸드폰 자체 </a:t>
                      </a:r>
                      <a:r>
                        <a:rPr lang="en-US" altLang="ko-KR" sz="900" kern="1200" baseline="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[</a:t>
                      </a:r>
                      <a:r>
                        <a:rPr lang="ko-KR" altLang="en-US" sz="900" kern="1200" baseline="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뮤직</a:t>
                      </a:r>
                      <a:r>
                        <a:rPr lang="en-US" altLang="ko-KR" sz="900" kern="1200" baseline="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]</a:t>
                      </a:r>
                      <a:r>
                        <a:rPr lang="ko-KR" altLang="en-US" sz="900" kern="1200" baseline="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으로 이동</a:t>
                      </a:r>
                      <a:endParaRPr lang="ko-KR" altLang="en-US" sz="900" kern="12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6093695"/>
                  </a:ext>
                </a:extLst>
              </a:tr>
              <a:tr h="2091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10</a:t>
                      </a:r>
                      <a:endParaRPr lang="ko-KR" altLang="en-US" sz="900" kern="12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[Button] </a:t>
                      </a:r>
                      <a:r>
                        <a:rPr lang="ko-KR" altLang="en-US" sz="9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운동을 시작함</a:t>
                      </a:r>
                    </a:p>
                  </a:txBody>
                  <a:tcPr marL="36000" marR="36000" marT="36000" marB="3600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7603817"/>
                  </a:ext>
                </a:extLst>
              </a:tr>
            </a:tbl>
          </a:graphicData>
        </a:graphic>
      </p:graphicFrame>
      <p:sp>
        <p:nvSpPr>
          <p:cNvPr id="10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1371650" y="116632"/>
            <a:ext cx="4434915" cy="288032"/>
          </a:xfrm>
        </p:spPr>
        <p:txBody>
          <a:bodyPr/>
          <a:lstStyle/>
          <a:p>
            <a:r>
              <a:rPr lang="en-US" altLang="ko-KR" dirty="0"/>
              <a:t>‘S</a:t>
            </a:r>
            <a:r>
              <a:rPr lang="ko-KR" altLang="en-US" dirty="0"/>
              <a:t>헬스</a:t>
            </a:r>
            <a:r>
              <a:rPr lang="en-US" altLang="ko-KR" dirty="0"/>
              <a:t>’ App</a:t>
            </a:r>
            <a:r>
              <a:rPr lang="ko-KR" altLang="en-US" dirty="0"/>
              <a:t>의 </a:t>
            </a:r>
            <a:r>
              <a:rPr lang="en-US" altLang="ko-KR" dirty="0"/>
              <a:t>Reverse-engineering</a:t>
            </a:r>
            <a:endParaRPr lang="ko-KR" altLang="en-US" dirty="0"/>
          </a:p>
        </p:txBody>
      </p:sp>
      <p:sp>
        <p:nvSpPr>
          <p:cNvPr id="12" name="텍스트 개체 틀 3"/>
          <p:cNvSpPr txBox="1">
            <a:spLocks/>
          </p:cNvSpPr>
          <p:nvPr/>
        </p:nvSpPr>
        <p:spPr>
          <a:xfrm>
            <a:off x="7296362" y="116632"/>
            <a:ext cx="2492803" cy="2880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050" kern="12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Wireframe (</a:t>
            </a:r>
            <a:r>
              <a:rPr lang="ko-KR" altLang="en-US" dirty="0"/>
              <a:t>와이어프레임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93154" y="1194115"/>
            <a:ext cx="13548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rgbClr val="00B050"/>
                </a:solidFill>
              </a:rPr>
              <a:t>실제 앱 화면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646308" y="1194115"/>
            <a:ext cx="15664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3D5FAC"/>
                </a:solidFill>
              </a:rPr>
              <a:t>변경사항 적용 전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742169" y="1209503"/>
            <a:ext cx="15664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변경사항 적용 후</a:t>
            </a:r>
          </a:p>
        </p:txBody>
      </p:sp>
      <p:graphicFrame>
        <p:nvGraphicFramePr>
          <p:cNvPr id="42" name="표 4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7053217"/>
              </p:ext>
            </p:extLst>
          </p:nvPr>
        </p:nvGraphicFramePr>
        <p:xfrm>
          <a:off x="7257256" y="3557399"/>
          <a:ext cx="2530756" cy="804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52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155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32020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kern="12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Splash</a:t>
                      </a:r>
                    </a:p>
                  </a:txBody>
                  <a:tcPr marL="36000" marR="36000" marT="36000" marB="36000">
                    <a:solidFill>
                      <a:srgbClr val="FF00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50" kern="120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99075" marR="99075" marT="45795" marB="45795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6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11</a:t>
                      </a:r>
                      <a:endParaRPr lang="ko-KR" altLang="en-US" sz="900" kern="12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[Button]</a:t>
                      </a:r>
                      <a:r>
                        <a:rPr lang="en-US" altLang="ko-KR" sz="900" kern="1200" baseline="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</a:t>
                      </a:r>
                      <a:r>
                        <a:rPr lang="ko-KR" altLang="en-US" sz="900" kern="1200" baseline="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운동에 관한 설명을 보여줍니다</a:t>
                      </a:r>
                      <a:r>
                        <a:rPr lang="en-US" altLang="ko-KR" sz="900" kern="1200" baseline="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.</a:t>
                      </a:r>
                    </a:p>
                  </a:txBody>
                  <a:tcPr marL="36000" marR="36000" marT="36000" marB="3600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63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12</a:t>
                      </a:r>
                      <a:endParaRPr lang="ko-KR" altLang="en-US" sz="900" kern="12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[Button]</a:t>
                      </a:r>
                      <a:r>
                        <a:rPr lang="en-US" altLang="ko-KR" sz="900" kern="1200" baseline="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[09]</a:t>
                      </a:r>
                      <a:r>
                        <a:rPr lang="ko-KR" altLang="en-US" sz="900" kern="1200" baseline="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와 달리 어플 자체 음악을 고를 수 있게 합니다</a:t>
                      </a:r>
                      <a:r>
                        <a:rPr lang="en-US" altLang="ko-KR" sz="900" kern="1200" baseline="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.</a:t>
                      </a:r>
                    </a:p>
                  </a:txBody>
                  <a:tcPr marL="36000" marR="36000" marT="36000" marB="3600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5557458"/>
                  </a:ext>
                </a:extLst>
              </a:tr>
            </a:tbl>
          </a:graphicData>
        </a:graphic>
      </p:graphicFrame>
      <p:sp>
        <p:nvSpPr>
          <p:cNvPr id="45" name="TextBox 44"/>
          <p:cNvSpPr txBox="1"/>
          <p:nvPr/>
        </p:nvSpPr>
        <p:spPr>
          <a:xfrm>
            <a:off x="7035628" y="6145609"/>
            <a:ext cx="2699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7030A0"/>
                </a:solidFill>
              </a:rPr>
              <a:t>Mockup-Tool : </a:t>
            </a:r>
            <a:r>
              <a:rPr lang="en-US" altLang="ko-KR" dirty="0" err="1">
                <a:solidFill>
                  <a:srgbClr val="7030A0"/>
                </a:solidFill>
              </a:rPr>
              <a:t>Balsamiq</a:t>
            </a:r>
            <a:endParaRPr lang="ko-KR" altLang="en-US" dirty="0">
              <a:solidFill>
                <a:srgbClr val="7030A0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6989446" y="4664850"/>
            <a:ext cx="274589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[</a:t>
            </a:r>
            <a:r>
              <a:rPr lang="ko-KR" altLang="en-US" sz="1100" dirty="0"/>
              <a:t>설명</a:t>
            </a:r>
            <a:r>
              <a:rPr lang="en-US" altLang="ko-KR" sz="1100" dirty="0"/>
              <a:t>]</a:t>
            </a:r>
          </a:p>
          <a:p>
            <a:r>
              <a:rPr lang="en-US" altLang="ko-KR" sz="1100" dirty="0">
                <a:solidFill>
                  <a:srgbClr val="FF0000"/>
                </a:solidFill>
              </a:rPr>
              <a:t>S Music </a:t>
            </a:r>
            <a:r>
              <a:rPr lang="ko-KR" altLang="en-US" sz="1100" dirty="0">
                <a:solidFill>
                  <a:srgbClr val="FF0000"/>
                </a:solidFill>
              </a:rPr>
              <a:t>도입</a:t>
            </a:r>
            <a:endParaRPr lang="en-US" altLang="ko-KR" sz="1100" dirty="0">
              <a:solidFill>
                <a:srgbClr val="FF0000"/>
              </a:solidFill>
            </a:endParaRPr>
          </a:p>
          <a:p>
            <a:endParaRPr lang="en-US" altLang="ko-KR" sz="1100" dirty="0">
              <a:solidFill>
                <a:srgbClr val="FF0000"/>
              </a:solidFill>
            </a:endParaRPr>
          </a:p>
          <a:p>
            <a:r>
              <a:rPr lang="en-US" altLang="ko-KR" sz="1100" dirty="0"/>
              <a:t>[</a:t>
            </a:r>
            <a:r>
              <a:rPr lang="ko-KR" altLang="en-US" sz="1100" dirty="0" err="1"/>
              <a:t>런데이</a:t>
            </a:r>
            <a:r>
              <a:rPr lang="en-US" altLang="ko-KR" sz="1100" dirty="0"/>
              <a:t>]</a:t>
            </a:r>
            <a:r>
              <a:rPr lang="ko-KR" altLang="en-US" sz="1100" dirty="0"/>
              <a:t>와 </a:t>
            </a:r>
            <a:r>
              <a:rPr lang="en-US" altLang="ko-KR" sz="1100" dirty="0"/>
              <a:t>[</a:t>
            </a:r>
            <a:r>
              <a:rPr lang="ko-KR" altLang="en-US" sz="1100" dirty="0" err="1">
                <a:solidFill>
                  <a:srgbClr val="00B050"/>
                </a:solidFill>
              </a:rPr>
              <a:t>타바타</a:t>
            </a:r>
            <a:r>
              <a:rPr lang="ko-KR" altLang="en-US" sz="1100" dirty="0">
                <a:solidFill>
                  <a:srgbClr val="00B050"/>
                </a:solidFill>
              </a:rPr>
              <a:t> 운동</a:t>
            </a:r>
            <a:r>
              <a:rPr lang="en-US" altLang="ko-KR" sz="1100" dirty="0">
                <a:solidFill>
                  <a:srgbClr val="00B050"/>
                </a:solidFill>
              </a:rPr>
              <a:t>ver.2</a:t>
            </a:r>
            <a:r>
              <a:rPr lang="en-US" altLang="ko-KR" sz="1100" dirty="0"/>
              <a:t>]</a:t>
            </a:r>
            <a:r>
              <a:rPr lang="ko-KR" altLang="en-US" sz="1100" dirty="0"/>
              <a:t>를 참고하여 만들었습니다</a:t>
            </a:r>
            <a:r>
              <a:rPr lang="en-US" altLang="ko-KR" sz="1100" dirty="0"/>
              <a:t>. </a:t>
            </a:r>
            <a:r>
              <a:rPr lang="ko-KR" altLang="en-US" sz="1100" dirty="0"/>
              <a:t>핸드폰 내에 운동에</a:t>
            </a:r>
            <a:endParaRPr lang="en-US" altLang="ko-KR" sz="1100" dirty="0"/>
          </a:p>
          <a:p>
            <a:r>
              <a:rPr lang="ko-KR" altLang="en-US" sz="1100" dirty="0"/>
              <a:t>적합한 음악이 없는 사람들을 위해</a:t>
            </a:r>
            <a:endParaRPr lang="en-US" altLang="ko-KR" sz="1100" dirty="0"/>
          </a:p>
          <a:p>
            <a:r>
              <a:rPr lang="ko-KR" altLang="en-US" sz="1100" dirty="0"/>
              <a:t>앱 자체에 음악 기능을 넣어 놓습니다</a:t>
            </a:r>
            <a:r>
              <a:rPr lang="en-US" altLang="ko-KR" sz="1100" dirty="0"/>
              <a:t>.</a:t>
            </a:r>
          </a:p>
          <a:p>
            <a:r>
              <a:rPr lang="en-US" altLang="ko-KR" sz="1100" dirty="0"/>
              <a:t>(+ </a:t>
            </a:r>
            <a:r>
              <a:rPr lang="ko-KR" altLang="en-US" sz="1100" dirty="0"/>
              <a:t>추가 화면은 없습니다</a:t>
            </a:r>
            <a:r>
              <a:rPr lang="en-US" altLang="ko-KR" sz="1100" dirty="0"/>
              <a:t>. ) 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64" y="2062663"/>
            <a:ext cx="2170032" cy="385783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8496" y="1665606"/>
            <a:ext cx="2175724" cy="4254893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 rot="21021971">
            <a:off x="2403912" y="2081299"/>
            <a:ext cx="246063" cy="276999"/>
          </a:xfrm>
          <a:prstGeom prst="rect">
            <a:avLst/>
          </a:prstGeom>
          <a:solidFill>
            <a:schemeClr val="bg1"/>
          </a:solidFill>
          <a:ln w="2222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28" name="TextBox 27"/>
          <p:cNvSpPr txBox="1"/>
          <p:nvPr/>
        </p:nvSpPr>
        <p:spPr>
          <a:xfrm rot="21021971">
            <a:off x="2805117" y="1974755"/>
            <a:ext cx="246063" cy="276999"/>
          </a:xfrm>
          <a:prstGeom prst="rect">
            <a:avLst/>
          </a:prstGeom>
          <a:solidFill>
            <a:schemeClr val="bg1"/>
          </a:solidFill>
          <a:ln w="2222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2</a:t>
            </a:r>
            <a:endParaRPr lang="ko-KR" altLang="en-US" sz="1200" dirty="0"/>
          </a:p>
        </p:txBody>
      </p:sp>
      <p:sp>
        <p:nvSpPr>
          <p:cNvPr id="30" name="TextBox 29"/>
          <p:cNvSpPr txBox="1"/>
          <p:nvPr/>
        </p:nvSpPr>
        <p:spPr>
          <a:xfrm rot="21021971">
            <a:off x="2342241" y="2395960"/>
            <a:ext cx="246063" cy="276999"/>
          </a:xfrm>
          <a:prstGeom prst="rect">
            <a:avLst/>
          </a:prstGeom>
          <a:solidFill>
            <a:schemeClr val="bg1"/>
          </a:solidFill>
          <a:ln w="2222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3</a:t>
            </a:r>
            <a:endParaRPr lang="ko-KR" altLang="en-US" sz="1200" dirty="0"/>
          </a:p>
        </p:txBody>
      </p:sp>
      <p:sp>
        <p:nvSpPr>
          <p:cNvPr id="32" name="TextBox 31"/>
          <p:cNvSpPr txBox="1"/>
          <p:nvPr/>
        </p:nvSpPr>
        <p:spPr>
          <a:xfrm rot="21021971">
            <a:off x="3274478" y="2289028"/>
            <a:ext cx="246063" cy="276999"/>
          </a:xfrm>
          <a:prstGeom prst="rect">
            <a:avLst/>
          </a:prstGeom>
          <a:solidFill>
            <a:schemeClr val="bg1"/>
          </a:solidFill>
          <a:ln w="2222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4</a:t>
            </a:r>
            <a:endParaRPr lang="ko-KR" altLang="en-US" sz="1200" dirty="0"/>
          </a:p>
        </p:txBody>
      </p:sp>
      <p:sp>
        <p:nvSpPr>
          <p:cNvPr id="35" name="TextBox 34"/>
          <p:cNvSpPr txBox="1"/>
          <p:nvPr/>
        </p:nvSpPr>
        <p:spPr>
          <a:xfrm rot="21021971">
            <a:off x="3791360" y="2317652"/>
            <a:ext cx="246063" cy="276999"/>
          </a:xfrm>
          <a:prstGeom prst="rect">
            <a:avLst/>
          </a:prstGeom>
          <a:solidFill>
            <a:schemeClr val="bg1"/>
          </a:solidFill>
          <a:ln w="2222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5</a:t>
            </a:r>
            <a:endParaRPr lang="ko-KR" altLang="en-US" sz="1200" dirty="0"/>
          </a:p>
        </p:txBody>
      </p:sp>
      <p:sp>
        <p:nvSpPr>
          <p:cNvPr id="36" name="TextBox 35"/>
          <p:cNvSpPr txBox="1"/>
          <p:nvPr/>
        </p:nvSpPr>
        <p:spPr>
          <a:xfrm rot="21021971">
            <a:off x="3502412" y="2795639"/>
            <a:ext cx="246063" cy="276999"/>
          </a:xfrm>
          <a:prstGeom prst="rect">
            <a:avLst/>
          </a:prstGeom>
          <a:solidFill>
            <a:schemeClr val="bg1"/>
          </a:solidFill>
          <a:ln w="2222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6</a:t>
            </a:r>
            <a:endParaRPr lang="ko-KR" altLang="en-US" sz="1200" dirty="0"/>
          </a:p>
        </p:txBody>
      </p:sp>
      <p:sp>
        <p:nvSpPr>
          <p:cNvPr id="37" name="TextBox 36"/>
          <p:cNvSpPr txBox="1"/>
          <p:nvPr/>
        </p:nvSpPr>
        <p:spPr>
          <a:xfrm rot="21021971">
            <a:off x="3006459" y="3302393"/>
            <a:ext cx="246063" cy="276999"/>
          </a:xfrm>
          <a:prstGeom prst="rect">
            <a:avLst/>
          </a:prstGeom>
          <a:solidFill>
            <a:schemeClr val="bg1"/>
          </a:solidFill>
          <a:ln w="2222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7</a:t>
            </a:r>
            <a:endParaRPr lang="ko-KR" altLang="en-US" sz="1200" dirty="0"/>
          </a:p>
        </p:txBody>
      </p:sp>
      <p:sp>
        <p:nvSpPr>
          <p:cNvPr id="38" name="TextBox 37"/>
          <p:cNvSpPr txBox="1"/>
          <p:nvPr/>
        </p:nvSpPr>
        <p:spPr>
          <a:xfrm rot="21021971">
            <a:off x="3026971" y="4064314"/>
            <a:ext cx="246063" cy="276999"/>
          </a:xfrm>
          <a:prstGeom prst="rect">
            <a:avLst/>
          </a:prstGeom>
          <a:solidFill>
            <a:schemeClr val="bg1"/>
          </a:solidFill>
          <a:ln w="2222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8</a:t>
            </a:r>
            <a:endParaRPr lang="ko-KR" altLang="en-US" sz="1200" dirty="0"/>
          </a:p>
        </p:txBody>
      </p:sp>
      <p:sp>
        <p:nvSpPr>
          <p:cNvPr id="39" name="TextBox 38"/>
          <p:cNvSpPr txBox="1"/>
          <p:nvPr/>
        </p:nvSpPr>
        <p:spPr>
          <a:xfrm rot="21021971">
            <a:off x="3562912" y="3785427"/>
            <a:ext cx="246063" cy="276999"/>
          </a:xfrm>
          <a:prstGeom prst="rect">
            <a:avLst/>
          </a:prstGeom>
          <a:solidFill>
            <a:schemeClr val="bg1"/>
          </a:solidFill>
          <a:ln w="2222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9</a:t>
            </a:r>
            <a:endParaRPr lang="ko-KR" altLang="en-US" sz="1200" dirty="0"/>
          </a:p>
        </p:txBody>
      </p:sp>
      <p:sp>
        <p:nvSpPr>
          <p:cNvPr id="40" name="TextBox 39"/>
          <p:cNvSpPr txBox="1"/>
          <p:nvPr/>
        </p:nvSpPr>
        <p:spPr>
          <a:xfrm rot="21021971">
            <a:off x="3025789" y="4739912"/>
            <a:ext cx="413655" cy="276999"/>
          </a:xfrm>
          <a:prstGeom prst="rect">
            <a:avLst/>
          </a:prstGeom>
          <a:solidFill>
            <a:schemeClr val="bg1"/>
          </a:solidFill>
          <a:ln w="2222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10</a:t>
            </a:r>
            <a:endParaRPr lang="ko-KR" altLang="en-US" sz="1200" dirty="0"/>
          </a:p>
        </p:txBody>
      </p:sp>
      <p:sp>
        <p:nvSpPr>
          <p:cNvPr id="41" name="TextBox 40"/>
          <p:cNvSpPr txBox="1"/>
          <p:nvPr/>
        </p:nvSpPr>
        <p:spPr>
          <a:xfrm rot="21021971">
            <a:off x="5484487" y="3948755"/>
            <a:ext cx="449525" cy="276999"/>
          </a:xfrm>
          <a:prstGeom prst="rect">
            <a:avLst/>
          </a:prstGeom>
          <a:solidFill>
            <a:schemeClr val="bg1"/>
          </a:solidFill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12</a:t>
            </a:r>
            <a:endParaRPr lang="ko-KR" altLang="en-US" sz="1200" dirty="0"/>
          </a:p>
        </p:txBody>
      </p:sp>
      <p:sp>
        <p:nvSpPr>
          <p:cNvPr id="43" name="TextBox 42"/>
          <p:cNvSpPr txBox="1"/>
          <p:nvPr/>
        </p:nvSpPr>
        <p:spPr>
          <a:xfrm rot="21021971">
            <a:off x="5867375" y="2378936"/>
            <a:ext cx="449525" cy="276999"/>
          </a:xfrm>
          <a:prstGeom prst="rect">
            <a:avLst/>
          </a:prstGeom>
          <a:solidFill>
            <a:schemeClr val="bg1"/>
          </a:solidFill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11</a:t>
            </a:r>
            <a:endParaRPr lang="ko-KR" altLang="en-US" sz="1200" dirty="0"/>
          </a:p>
        </p:txBody>
      </p:sp>
      <p:grpSp>
        <p:nvGrpSpPr>
          <p:cNvPr id="21" name="그룹 20"/>
          <p:cNvGrpSpPr/>
          <p:nvPr/>
        </p:nvGrpSpPr>
        <p:grpSpPr>
          <a:xfrm>
            <a:off x="8871245" y="4359950"/>
            <a:ext cx="864096" cy="843191"/>
            <a:chOff x="8871245" y="4359950"/>
            <a:chExt cx="864096" cy="843191"/>
          </a:xfrm>
        </p:grpSpPr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71245" y="4359950"/>
              <a:ext cx="864096" cy="843191"/>
            </a:xfrm>
            <a:prstGeom prst="rect">
              <a:avLst/>
            </a:prstGeom>
          </p:spPr>
        </p:pic>
        <p:sp>
          <p:nvSpPr>
            <p:cNvPr id="20" name="직사각형 19"/>
            <p:cNvSpPr/>
            <p:nvPr/>
          </p:nvSpPr>
          <p:spPr>
            <a:xfrm>
              <a:off x="8871245" y="4359950"/>
              <a:ext cx="864096" cy="843191"/>
            </a:xfrm>
            <a:prstGeom prst="rect">
              <a:avLst/>
            </a:prstGeom>
            <a:noFill/>
            <a:ln w="317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25758194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808" y="1519560"/>
            <a:ext cx="2402085" cy="4669936"/>
          </a:xfrm>
          <a:prstGeom prst="rect">
            <a:avLst/>
          </a:prstGeom>
        </p:spPr>
      </p:pic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S</a:t>
            </a:r>
            <a:r>
              <a:rPr lang="ko-KR" altLang="en-US" dirty="0"/>
              <a:t>헬스</a:t>
            </a:r>
          </a:p>
        </p:txBody>
      </p:sp>
      <p:sp>
        <p:nvSpPr>
          <p:cNvPr id="24" name="텍스트 개체 틀 23"/>
          <p:cNvSpPr>
            <a:spLocks noGrp="1"/>
          </p:cNvSpPr>
          <p:nvPr>
            <p:ph type="body" sz="quarter" idx="16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윤병헌</a:t>
            </a:r>
          </a:p>
        </p:txBody>
      </p:sp>
      <p:graphicFrame>
        <p:nvGraphicFramePr>
          <p:cNvPr id="26" name="표 25"/>
          <p:cNvGraphicFramePr>
            <a:graphicFrameLocks noGrp="1"/>
          </p:cNvGraphicFramePr>
          <p:nvPr>
            <p:extLst/>
          </p:nvPr>
        </p:nvGraphicFramePr>
        <p:xfrm>
          <a:off x="7257256" y="1024955"/>
          <a:ext cx="2530756" cy="4411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52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155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32020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kern="12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Splash</a:t>
                      </a:r>
                    </a:p>
                  </a:txBody>
                  <a:tcPr marL="36000" marR="36000" marT="36000" marB="36000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50" kern="120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99075" marR="99075" marT="45795" marB="45795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91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X</a:t>
                      </a:r>
                      <a:endParaRPr lang="ko-KR" altLang="en-US" sz="900" kern="12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kern="12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10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1371650" y="116632"/>
            <a:ext cx="4434915" cy="288032"/>
          </a:xfrm>
        </p:spPr>
        <p:txBody>
          <a:bodyPr/>
          <a:lstStyle/>
          <a:p>
            <a:r>
              <a:rPr lang="en-US" altLang="ko-KR" dirty="0"/>
              <a:t>‘S</a:t>
            </a:r>
            <a:r>
              <a:rPr lang="ko-KR" altLang="en-US" dirty="0"/>
              <a:t>헬스</a:t>
            </a:r>
            <a:r>
              <a:rPr lang="en-US" altLang="ko-KR" dirty="0"/>
              <a:t>’ App</a:t>
            </a:r>
            <a:r>
              <a:rPr lang="ko-KR" altLang="en-US" dirty="0"/>
              <a:t>의 </a:t>
            </a:r>
            <a:r>
              <a:rPr lang="en-US" altLang="ko-KR" dirty="0"/>
              <a:t>Reverse-engineering</a:t>
            </a:r>
            <a:endParaRPr lang="ko-KR" altLang="en-US" dirty="0"/>
          </a:p>
        </p:txBody>
      </p:sp>
      <p:sp>
        <p:nvSpPr>
          <p:cNvPr id="12" name="텍스트 개체 틀 3"/>
          <p:cNvSpPr txBox="1">
            <a:spLocks/>
          </p:cNvSpPr>
          <p:nvPr/>
        </p:nvSpPr>
        <p:spPr>
          <a:xfrm>
            <a:off x="7296362" y="116632"/>
            <a:ext cx="2492803" cy="2880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050" kern="12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Wireframe (</a:t>
            </a:r>
            <a:r>
              <a:rPr lang="ko-KR" altLang="en-US" dirty="0"/>
              <a:t>와이어프레임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93154" y="1194115"/>
            <a:ext cx="13548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rgbClr val="00B050"/>
                </a:solidFill>
              </a:rPr>
              <a:t>실제 앱 화면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7035628" y="6145609"/>
            <a:ext cx="2699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7030A0"/>
                </a:solidFill>
              </a:rPr>
              <a:t>Mockup-Tool : </a:t>
            </a:r>
            <a:r>
              <a:rPr lang="en-US" altLang="ko-KR" dirty="0" err="1">
                <a:solidFill>
                  <a:srgbClr val="7030A0"/>
                </a:solidFill>
              </a:rPr>
              <a:t>Balsamiq</a:t>
            </a:r>
            <a:endParaRPr lang="ko-KR" altLang="en-US" dirty="0">
              <a:solidFill>
                <a:srgbClr val="7030A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008519" y="1501892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X</a:t>
            </a:r>
            <a:endParaRPr lang="ko-KR" alt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2646308" y="1194115"/>
            <a:ext cx="15664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3D5FAC"/>
                </a:solidFill>
              </a:rPr>
              <a:t>변경사항 적용 전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4742169" y="1209503"/>
            <a:ext cx="15664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변경사항 적용 후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3264979" y="1501892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X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646308" y="242088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graphicFrame>
        <p:nvGraphicFramePr>
          <p:cNvPr id="40" name="표 3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3785933"/>
              </p:ext>
            </p:extLst>
          </p:nvPr>
        </p:nvGraphicFramePr>
        <p:xfrm>
          <a:off x="7257256" y="1661894"/>
          <a:ext cx="2530756" cy="23236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52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155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32020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kern="12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Splash</a:t>
                      </a:r>
                    </a:p>
                  </a:txBody>
                  <a:tcPr marL="36000" marR="36000" marT="36000" marB="36000">
                    <a:solidFill>
                      <a:srgbClr val="FF00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50" kern="120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99075" marR="99075" marT="45795" marB="45795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91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01</a:t>
                      </a:r>
                      <a:endParaRPr lang="ko-KR" altLang="en-US" sz="900" kern="12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[Text]</a:t>
                      </a:r>
                      <a:r>
                        <a:rPr lang="en-US" altLang="ko-KR" sz="900" kern="1200" baseline="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App</a:t>
                      </a:r>
                      <a:r>
                        <a:rPr lang="ko-KR" altLang="en-US" sz="900" kern="1200" baseline="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이름 </a:t>
                      </a:r>
                      <a:r>
                        <a:rPr lang="en-US" altLang="ko-KR" sz="900" kern="1200" baseline="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( S</a:t>
                      </a:r>
                      <a:r>
                        <a:rPr lang="ko-KR" altLang="en-US" sz="900" kern="1200" baseline="0" dirty="0" err="1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매니져</a:t>
                      </a:r>
                      <a:r>
                        <a:rPr lang="ko-KR" altLang="en-US" sz="900" kern="1200" baseline="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</a:t>
                      </a:r>
                      <a:r>
                        <a:rPr lang="en-US" altLang="ko-KR" sz="900" kern="1200" baseline="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)</a:t>
                      </a:r>
                      <a:endParaRPr lang="en-US" altLang="ko-KR" sz="900" kern="12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91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02</a:t>
                      </a:r>
                      <a:endParaRPr lang="ko-KR" altLang="en-US" sz="900" kern="12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[Text]</a:t>
                      </a:r>
                      <a:r>
                        <a:rPr lang="en-US" altLang="ko-KR" sz="900" kern="1200" baseline="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</a:t>
                      </a:r>
                      <a:r>
                        <a:rPr lang="ko-KR" altLang="en-US" sz="900" kern="1200" baseline="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관리자에 의해 설정되는 문구</a:t>
                      </a:r>
                      <a:endParaRPr lang="en-US" altLang="ko-KR" sz="900" kern="12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91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03</a:t>
                      </a:r>
                      <a:endParaRPr lang="ko-KR" altLang="en-US" sz="900" kern="12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[Text]</a:t>
                      </a:r>
                      <a:r>
                        <a:rPr lang="en-US" altLang="ko-KR" sz="900" kern="1200" baseline="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</a:t>
                      </a:r>
                      <a:r>
                        <a:rPr lang="ko-KR" altLang="en-US" sz="900" kern="1200" baseline="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날짜 정보 표기</a:t>
                      </a:r>
                      <a:endParaRPr lang="en-US" altLang="ko-KR" sz="900" kern="12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91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04</a:t>
                      </a:r>
                      <a:endParaRPr lang="ko-KR" altLang="en-US" sz="900" kern="12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[Text]</a:t>
                      </a:r>
                      <a:r>
                        <a:rPr lang="en-US" altLang="ko-KR" sz="900" kern="1200" baseline="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</a:t>
                      </a:r>
                      <a:r>
                        <a:rPr lang="ko-KR" altLang="en-US" sz="900" kern="1200" baseline="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운동 이름을 보여줍니다</a:t>
                      </a:r>
                      <a:endParaRPr lang="en-US" altLang="ko-KR" sz="900" kern="12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91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05</a:t>
                      </a:r>
                      <a:endParaRPr lang="ko-KR" altLang="en-US" sz="900" kern="12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[Text]</a:t>
                      </a:r>
                      <a:r>
                        <a:rPr lang="en-US" altLang="ko-KR" sz="900" kern="1200" baseline="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[04]</a:t>
                      </a:r>
                      <a:r>
                        <a:rPr lang="ko-KR" altLang="en-US" sz="900" kern="1200" baseline="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운동의 운동량을 보여줍니다</a:t>
                      </a:r>
                      <a:endParaRPr lang="ko-KR" altLang="en-US" sz="900" kern="12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91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06</a:t>
                      </a:r>
                      <a:endParaRPr lang="ko-KR" altLang="en-US" sz="900" kern="12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[Button]</a:t>
                      </a:r>
                      <a:r>
                        <a:rPr lang="en-US" altLang="ko-KR" sz="900" kern="1200" baseline="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</a:t>
                      </a:r>
                      <a:r>
                        <a:rPr lang="ko-KR" altLang="en-US" sz="900" kern="1200" baseline="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새로 획득한 배지를 보여줍니다</a:t>
                      </a:r>
                      <a:endParaRPr lang="ko-KR" altLang="en-US" sz="900" kern="12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091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07</a:t>
                      </a:r>
                      <a:endParaRPr lang="ko-KR" altLang="en-US" sz="900" kern="12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[Text]</a:t>
                      </a:r>
                      <a:r>
                        <a:rPr lang="en-US" altLang="ko-KR" sz="900" kern="1200" baseline="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[04] </a:t>
                      </a:r>
                      <a:r>
                        <a:rPr lang="ko-KR" altLang="en-US" sz="900" kern="1200" baseline="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항목의 합계를 계산</a:t>
                      </a:r>
                      <a:r>
                        <a:rPr lang="en-US" altLang="ko-KR" sz="900" kern="1200" baseline="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900" kern="1200" baseline="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표기</a:t>
                      </a:r>
                      <a:endParaRPr lang="ko-KR" altLang="en-US" sz="900" kern="12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091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08</a:t>
                      </a:r>
                      <a:endParaRPr lang="ko-KR" altLang="en-US" sz="900" kern="12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[Button]</a:t>
                      </a:r>
                      <a:r>
                        <a:rPr lang="en-US" altLang="ko-KR" sz="900" kern="1200" baseline="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</a:t>
                      </a:r>
                      <a:r>
                        <a:rPr lang="ko-KR" altLang="en-US" sz="900" kern="1200" baseline="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해당 화면을 공유합니다</a:t>
                      </a:r>
                      <a:endParaRPr lang="ko-KR" altLang="en-US" sz="900" kern="12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091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09</a:t>
                      </a:r>
                      <a:endParaRPr lang="ko-KR" altLang="en-US" sz="900" kern="12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[Button]</a:t>
                      </a:r>
                      <a:r>
                        <a:rPr lang="en-US" altLang="ko-KR" sz="900" kern="1200" baseline="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</a:t>
                      </a:r>
                      <a:r>
                        <a:rPr lang="ko-KR" altLang="en-US" sz="900" kern="1200" baseline="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누르면 종료되는 종료 버튼</a:t>
                      </a:r>
                      <a:endParaRPr lang="ko-KR" altLang="en-US" sz="900" kern="12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091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X</a:t>
                      </a:r>
                      <a:endParaRPr lang="ko-KR" altLang="en-US" sz="900" kern="12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kern="12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46" name="TextBox 45"/>
          <p:cNvSpPr txBox="1"/>
          <p:nvPr/>
        </p:nvSpPr>
        <p:spPr>
          <a:xfrm>
            <a:off x="281623" y="6207164"/>
            <a:ext cx="40879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00B050"/>
                </a:solidFill>
              </a:rPr>
              <a:t>○</a:t>
            </a:r>
            <a:r>
              <a:rPr lang="ko-KR" altLang="en-US" sz="1400" dirty="0">
                <a:solidFill>
                  <a:srgbClr val="00B050"/>
                </a:solidFill>
              </a:rPr>
              <a:t> 다신 트레이너의 종료 화면을 참고하였습니다</a:t>
            </a:r>
          </a:p>
        </p:txBody>
      </p:sp>
      <p:sp>
        <p:nvSpPr>
          <p:cNvPr id="47" name="TextBox 46"/>
          <p:cNvSpPr txBox="1"/>
          <p:nvPr/>
        </p:nvSpPr>
        <p:spPr>
          <a:xfrm rot="20465772">
            <a:off x="5063278" y="2094846"/>
            <a:ext cx="244794" cy="276999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17" name="TextBox 16"/>
          <p:cNvSpPr txBox="1"/>
          <p:nvPr/>
        </p:nvSpPr>
        <p:spPr>
          <a:xfrm>
            <a:off x="6983587" y="4624168"/>
            <a:ext cx="287450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[</a:t>
            </a:r>
            <a:r>
              <a:rPr lang="ko-KR" altLang="en-US" sz="1100" dirty="0"/>
              <a:t>설명</a:t>
            </a:r>
            <a:r>
              <a:rPr lang="en-US" altLang="ko-KR" sz="1100" dirty="0"/>
              <a:t>]</a:t>
            </a:r>
          </a:p>
          <a:p>
            <a:r>
              <a:rPr lang="ko-KR" altLang="en-US" sz="1100" dirty="0">
                <a:solidFill>
                  <a:srgbClr val="FF0000"/>
                </a:solidFill>
              </a:rPr>
              <a:t>종료 화면 도입</a:t>
            </a:r>
            <a:endParaRPr lang="en-US" altLang="ko-KR" sz="1100" dirty="0">
              <a:solidFill>
                <a:srgbClr val="FF0000"/>
              </a:solidFill>
            </a:endParaRPr>
          </a:p>
          <a:p>
            <a:endParaRPr lang="en-US" altLang="ko-KR" sz="1100" dirty="0"/>
          </a:p>
          <a:p>
            <a:r>
              <a:rPr lang="ko-KR" altLang="en-US" sz="1100" dirty="0"/>
              <a:t>○ 어플을 종료하려고 할 때 </a:t>
            </a:r>
            <a:r>
              <a:rPr lang="en-US" altLang="ko-KR" sz="1100" dirty="0"/>
              <a:t>( Home</a:t>
            </a:r>
            <a:r>
              <a:rPr lang="ko-KR" altLang="en-US" sz="1100" dirty="0"/>
              <a:t>버튼</a:t>
            </a:r>
            <a:r>
              <a:rPr lang="en-US" altLang="ko-KR" sz="1100" dirty="0"/>
              <a:t>X)</a:t>
            </a:r>
          </a:p>
          <a:p>
            <a:r>
              <a:rPr lang="ko-KR" altLang="en-US" sz="1100" dirty="0"/>
              <a:t>이와 같은 화면을 띄워 하루동안 한</a:t>
            </a:r>
            <a:endParaRPr lang="en-US" altLang="ko-KR" sz="1100" dirty="0"/>
          </a:p>
          <a:p>
            <a:r>
              <a:rPr lang="ko-KR" altLang="en-US" sz="1100" dirty="0"/>
              <a:t>운동과 성취 목록들을 보여줍니다</a:t>
            </a:r>
            <a:r>
              <a:rPr lang="en-US" altLang="ko-KR" sz="1100" dirty="0"/>
              <a:t>.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27" y="1832773"/>
            <a:ext cx="2237440" cy="3977670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766328" y="2928284"/>
            <a:ext cx="1651414" cy="369332"/>
          </a:xfrm>
          <a:prstGeom prst="rect">
            <a:avLst/>
          </a:prstGeom>
          <a:noFill/>
          <a:ln w="2540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/>
              <a:t>다신 트레이너</a:t>
            </a:r>
            <a:endParaRPr lang="ko-KR" altLang="en-US" dirty="0"/>
          </a:p>
        </p:txBody>
      </p:sp>
      <p:sp>
        <p:nvSpPr>
          <p:cNvPr id="33" name="TextBox 32"/>
          <p:cNvSpPr txBox="1"/>
          <p:nvPr/>
        </p:nvSpPr>
        <p:spPr>
          <a:xfrm rot="20465772">
            <a:off x="4490044" y="2331456"/>
            <a:ext cx="244794" cy="276999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2</a:t>
            </a:r>
            <a:endParaRPr lang="ko-KR" altLang="en-US" sz="1200" dirty="0"/>
          </a:p>
        </p:txBody>
      </p:sp>
      <p:sp>
        <p:nvSpPr>
          <p:cNvPr id="34" name="TextBox 33"/>
          <p:cNvSpPr txBox="1"/>
          <p:nvPr/>
        </p:nvSpPr>
        <p:spPr>
          <a:xfrm rot="20465772">
            <a:off x="4288668" y="2672825"/>
            <a:ext cx="244794" cy="276999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3</a:t>
            </a:r>
            <a:endParaRPr lang="ko-KR" altLang="en-US" sz="1200" dirty="0"/>
          </a:p>
        </p:txBody>
      </p:sp>
      <p:sp>
        <p:nvSpPr>
          <p:cNvPr id="35" name="TextBox 34"/>
          <p:cNvSpPr txBox="1"/>
          <p:nvPr/>
        </p:nvSpPr>
        <p:spPr>
          <a:xfrm rot="20465772">
            <a:off x="4490045" y="3037686"/>
            <a:ext cx="244794" cy="276999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4</a:t>
            </a:r>
            <a:endParaRPr lang="ko-KR" altLang="en-US" sz="1200" dirty="0"/>
          </a:p>
        </p:txBody>
      </p:sp>
      <p:sp>
        <p:nvSpPr>
          <p:cNvPr id="36" name="TextBox 35"/>
          <p:cNvSpPr txBox="1"/>
          <p:nvPr/>
        </p:nvSpPr>
        <p:spPr>
          <a:xfrm rot="20465772">
            <a:off x="5622833" y="3037686"/>
            <a:ext cx="244794" cy="276999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5</a:t>
            </a:r>
            <a:endParaRPr lang="ko-KR" altLang="en-US" sz="1200" dirty="0"/>
          </a:p>
        </p:txBody>
      </p:sp>
      <p:sp>
        <p:nvSpPr>
          <p:cNvPr id="42" name="TextBox 41"/>
          <p:cNvSpPr txBox="1"/>
          <p:nvPr/>
        </p:nvSpPr>
        <p:spPr>
          <a:xfrm rot="20465772">
            <a:off x="4490044" y="3683107"/>
            <a:ext cx="244794" cy="276999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6</a:t>
            </a:r>
            <a:endParaRPr lang="ko-KR" altLang="en-US" sz="1200" dirty="0"/>
          </a:p>
        </p:txBody>
      </p:sp>
      <p:sp>
        <p:nvSpPr>
          <p:cNvPr id="43" name="TextBox 42"/>
          <p:cNvSpPr txBox="1"/>
          <p:nvPr/>
        </p:nvSpPr>
        <p:spPr>
          <a:xfrm rot="20465772">
            <a:off x="4653099" y="4485669"/>
            <a:ext cx="244794" cy="276999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7</a:t>
            </a:r>
            <a:endParaRPr lang="ko-KR" altLang="en-US" sz="1200" dirty="0"/>
          </a:p>
        </p:txBody>
      </p:sp>
      <p:sp>
        <p:nvSpPr>
          <p:cNvPr id="44" name="TextBox 43"/>
          <p:cNvSpPr txBox="1"/>
          <p:nvPr/>
        </p:nvSpPr>
        <p:spPr>
          <a:xfrm rot="20465772">
            <a:off x="4619772" y="4952394"/>
            <a:ext cx="244794" cy="276999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8</a:t>
            </a:r>
            <a:endParaRPr lang="ko-KR" altLang="en-US" sz="1200" dirty="0"/>
          </a:p>
        </p:txBody>
      </p:sp>
      <p:sp>
        <p:nvSpPr>
          <p:cNvPr id="57" name="TextBox 56"/>
          <p:cNvSpPr txBox="1"/>
          <p:nvPr/>
        </p:nvSpPr>
        <p:spPr>
          <a:xfrm rot="20465772">
            <a:off x="5622834" y="4961535"/>
            <a:ext cx="244794" cy="276999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9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58900775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ko-KR" altLang="en-US" dirty="0"/>
              <a:t>소감</a:t>
            </a:r>
            <a:endParaRPr lang="en-US" altLang="ko-KR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ko-KR" altLang="en-US" dirty="0"/>
              <a:t>윤병헌</a:t>
            </a:r>
          </a:p>
        </p:txBody>
      </p:sp>
      <p:sp>
        <p:nvSpPr>
          <p:cNvPr id="7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1372487" y="116632"/>
            <a:ext cx="4434915" cy="288032"/>
          </a:xfrm>
        </p:spPr>
        <p:txBody>
          <a:bodyPr/>
          <a:lstStyle/>
          <a:p>
            <a:r>
              <a:rPr lang="en-US" altLang="ko-KR" dirty="0"/>
              <a:t>‘S</a:t>
            </a:r>
            <a:r>
              <a:rPr lang="ko-KR" altLang="en-US" dirty="0"/>
              <a:t>헬스</a:t>
            </a:r>
            <a:r>
              <a:rPr lang="en-US" altLang="ko-KR" dirty="0"/>
              <a:t>’ App</a:t>
            </a:r>
            <a:r>
              <a:rPr lang="ko-KR" altLang="en-US" dirty="0"/>
              <a:t>의 </a:t>
            </a:r>
            <a:r>
              <a:rPr lang="en-US" altLang="ko-KR" dirty="0"/>
              <a:t>Reverse-engineering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430" y="1412776"/>
            <a:ext cx="6974306" cy="508518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9517" y="1412776"/>
            <a:ext cx="4673689" cy="275004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717056" y="3356992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7030A0"/>
                </a:solidFill>
              </a:rPr>
              <a:t>중간고사 폴더</a:t>
            </a:r>
          </a:p>
        </p:txBody>
      </p:sp>
    </p:spTree>
    <p:extLst>
      <p:ext uri="{BB962C8B-B14F-4D97-AF65-F5344CB8AC3E}">
        <p14:creationId xmlns:p14="http://schemas.microsoft.com/office/powerpoint/2010/main" val="143042174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ko-KR" altLang="en-US" dirty="0"/>
              <a:t>소감</a:t>
            </a:r>
            <a:endParaRPr lang="en-US" altLang="ko-KR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ko-KR" altLang="en-US" dirty="0"/>
              <a:t>윤병헌</a:t>
            </a:r>
          </a:p>
        </p:txBody>
      </p:sp>
      <p:sp>
        <p:nvSpPr>
          <p:cNvPr id="7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1372487" y="116632"/>
            <a:ext cx="4434915" cy="288032"/>
          </a:xfrm>
        </p:spPr>
        <p:txBody>
          <a:bodyPr/>
          <a:lstStyle/>
          <a:p>
            <a:r>
              <a:rPr lang="en-US" altLang="ko-KR" dirty="0"/>
              <a:t>‘S</a:t>
            </a:r>
            <a:r>
              <a:rPr lang="ko-KR" altLang="en-US" dirty="0"/>
              <a:t>헬스</a:t>
            </a:r>
            <a:r>
              <a:rPr lang="en-US" altLang="ko-KR" dirty="0"/>
              <a:t>’ App</a:t>
            </a:r>
            <a:r>
              <a:rPr lang="ko-KR" altLang="en-US" dirty="0"/>
              <a:t>의 </a:t>
            </a:r>
            <a:r>
              <a:rPr lang="en-US" altLang="ko-KR" dirty="0"/>
              <a:t>Reverse-engineering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268960" y="1196752"/>
            <a:ext cx="9516685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이번 기회를 통해 </a:t>
            </a:r>
            <a:r>
              <a:rPr lang="en-US" altLang="ko-KR" sz="1600" dirty="0"/>
              <a:t>S</a:t>
            </a:r>
            <a:r>
              <a:rPr lang="ko-KR" altLang="en-US" sz="1600" dirty="0"/>
              <a:t>헬스의 </a:t>
            </a:r>
            <a:r>
              <a:rPr lang="ko-KR" altLang="en-US" sz="1600" dirty="0" err="1"/>
              <a:t>리버스</a:t>
            </a:r>
            <a:r>
              <a:rPr lang="ko-KR" altLang="en-US" sz="1600" dirty="0"/>
              <a:t> 엔지니어링을 해보면서</a:t>
            </a:r>
            <a:endParaRPr lang="en-US" altLang="ko-KR" sz="1600" dirty="0"/>
          </a:p>
          <a:p>
            <a:r>
              <a:rPr lang="ko-KR" altLang="en-US" sz="1600" dirty="0"/>
              <a:t>많은 개념들을 해보고 접목시켜 봤지만</a:t>
            </a:r>
            <a:r>
              <a:rPr lang="en-US" altLang="ko-KR" sz="1600" dirty="0"/>
              <a:t>, </a:t>
            </a:r>
            <a:r>
              <a:rPr lang="ko-KR" altLang="en-US" sz="1600" dirty="0"/>
              <a:t>그 과정에서 </a:t>
            </a:r>
            <a:r>
              <a:rPr lang="ko-KR" altLang="en-US" sz="1600" dirty="0" err="1"/>
              <a:t>느낀건</a:t>
            </a:r>
            <a:endParaRPr lang="en-US" altLang="ko-KR" sz="1600" dirty="0"/>
          </a:p>
          <a:p>
            <a:r>
              <a:rPr lang="en-US" altLang="ko-KR" sz="1600" dirty="0">
                <a:solidFill>
                  <a:srgbClr val="0070C0"/>
                </a:solidFill>
              </a:rPr>
              <a:t>S</a:t>
            </a:r>
            <a:r>
              <a:rPr lang="ko-KR" altLang="en-US" sz="1600" dirty="0">
                <a:solidFill>
                  <a:srgbClr val="0070C0"/>
                </a:solidFill>
              </a:rPr>
              <a:t>헬스는 앱 연동</a:t>
            </a:r>
            <a:r>
              <a:rPr lang="en-US" altLang="ko-KR" sz="1600" dirty="0">
                <a:solidFill>
                  <a:srgbClr val="0070C0"/>
                </a:solidFill>
              </a:rPr>
              <a:t>, </a:t>
            </a:r>
            <a:r>
              <a:rPr lang="ko-KR" altLang="en-US" sz="1600" dirty="0">
                <a:solidFill>
                  <a:srgbClr val="0070C0"/>
                </a:solidFill>
              </a:rPr>
              <a:t>어플 연동은 탁월하지만</a:t>
            </a:r>
            <a:r>
              <a:rPr lang="en-US" altLang="ko-KR" sz="1600" dirty="0">
                <a:solidFill>
                  <a:srgbClr val="0070C0"/>
                </a:solidFill>
              </a:rPr>
              <a:t>,</a:t>
            </a:r>
            <a:r>
              <a:rPr lang="ko-KR" altLang="en-US" sz="1600" dirty="0">
                <a:solidFill>
                  <a:srgbClr val="0070C0"/>
                </a:solidFill>
              </a:rPr>
              <a:t> 기능적으로 부족한 점이 많았다</a:t>
            </a:r>
            <a:r>
              <a:rPr lang="ko-KR" altLang="en-US" sz="1600" dirty="0"/>
              <a:t>는 점입니다</a:t>
            </a:r>
            <a:r>
              <a:rPr lang="en-US" altLang="ko-KR" sz="1600" dirty="0"/>
              <a:t>.</a:t>
            </a:r>
          </a:p>
          <a:p>
            <a:r>
              <a:rPr lang="ko-KR" altLang="en-US" sz="1600" dirty="0"/>
              <a:t>잘 만들어진 </a:t>
            </a:r>
            <a:r>
              <a:rPr lang="ko-KR" altLang="en-US" sz="1600" dirty="0" err="1"/>
              <a:t>짐데이와</a:t>
            </a:r>
            <a:r>
              <a:rPr lang="ko-KR" altLang="en-US" sz="1600" dirty="0"/>
              <a:t> 비교해보면 차이가 확연하다는 점이었습니다</a:t>
            </a:r>
            <a:r>
              <a:rPr lang="en-US" altLang="ko-KR" sz="1600" dirty="0"/>
              <a:t>.</a:t>
            </a:r>
          </a:p>
          <a:p>
            <a:r>
              <a:rPr lang="en-US" altLang="ko-KR" sz="1600" dirty="0"/>
              <a:t>( </a:t>
            </a:r>
            <a:r>
              <a:rPr lang="ko-KR" altLang="en-US" sz="1600" dirty="0"/>
              <a:t>이 비교는 앞서 한 앱 비교의 내용을 다시 언급한 것입니다</a:t>
            </a:r>
            <a:r>
              <a:rPr lang="en-US" altLang="ko-KR" sz="1600" dirty="0"/>
              <a:t>. )</a:t>
            </a:r>
          </a:p>
          <a:p>
            <a:endParaRPr lang="en-US" altLang="ko-KR" sz="1600" dirty="0"/>
          </a:p>
          <a:p>
            <a:r>
              <a:rPr lang="ko-KR" altLang="en-US" sz="1600" dirty="0"/>
              <a:t>그리고 가장 의아했던 것이</a:t>
            </a:r>
            <a:r>
              <a:rPr lang="en-US" altLang="ko-KR" sz="1600" dirty="0"/>
              <a:t>, S</a:t>
            </a:r>
            <a:r>
              <a:rPr lang="ko-KR" altLang="en-US" sz="1600" dirty="0"/>
              <a:t>헬스와 비교했던 </a:t>
            </a:r>
            <a:r>
              <a:rPr lang="en-US" altLang="ko-KR" sz="1600" dirty="0"/>
              <a:t>5</a:t>
            </a:r>
            <a:r>
              <a:rPr lang="ko-KR" altLang="en-US" sz="1600" dirty="0"/>
              <a:t>개 앱에 비하여 </a:t>
            </a:r>
            <a:r>
              <a:rPr lang="ko-KR" altLang="en-US" sz="1600" dirty="0">
                <a:solidFill>
                  <a:srgbClr val="0070C0"/>
                </a:solidFill>
              </a:rPr>
              <a:t>첫 화면에 메뉴버튼이 없었</a:t>
            </a:r>
            <a:r>
              <a:rPr lang="ko-KR" altLang="en-US" sz="1600" dirty="0"/>
              <a:t>습니다</a:t>
            </a:r>
            <a:r>
              <a:rPr lang="en-US" altLang="ko-KR" sz="1600" dirty="0"/>
              <a:t>.</a:t>
            </a:r>
          </a:p>
          <a:p>
            <a:r>
              <a:rPr lang="ko-KR" altLang="en-US" sz="1600" dirty="0"/>
              <a:t>다른 앱은 모두 있었는데 </a:t>
            </a:r>
            <a:r>
              <a:rPr lang="en-US" altLang="ko-KR" sz="1600" dirty="0"/>
              <a:t>S</a:t>
            </a:r>
            <a:r>
              <a:rPr lang="ko-KR" altLang="en-US" sz="1600" dirty="0"/>
              <a:t>헬스만 없었고</a:t>
            </a:r>
            <a:r>
              <a:rPr lang="en-US" altLang="ko-KR" sz="1600" dirty="0"/>
              <a:t>, </a:t>
            </a:r>
            <a:r>
              <a:rPr lang="ko-KR" altLang="en-US" sz="1600" dirty="0"/>
              <a:t>그래서 그런지 시작 화면의 </a:t>
            </a:r>
            <a:r>
              <a:rPr lang="en-US" altLang="ko-KR" sz="1600" dirty="0"/>
              <a:t>‘</a:t>
            </a:r>
            <a:r>
              <a:rPr lang="ko-KR" altLang="en-US" sz="1600" dirty="0"/>
              <a:t>내 기록</a:t>
            </a:r>
            <a:r>
              <a:rPr lang="en-US" altLang="ko-KR" sz="1600" dirty="0"/>
              <a:t>’</a:t>
            </a:r>
            <a:r>
              <a:rPr lang="ko-KR" altLang="en-US" sz="1600" dirty="0"/>
              <a:t>의 화면에 기능이 몰려 있습니다</a:t>
            </a:r>
            <a:r>
              <a:rPr lang="en-US" altLang="ko-KR" sz="1600" dirty="0"/>
              <a:t>. </a:t>
            </a:r>
            <a:r>
              <a:rPr lang="ko-KR" altLang="en-US" sz="1600" dirty="0"/>
              <a:t>이 점에 대해서 의문과 불만이 있었습니다</a:t>
            </a:r>
            <a:r>
              <a:rPr lang="en-US" altLang="ko-KR" sz="1600" dirty="0"/>
              <a:t>.</a:t>
            </a:r>
          </a:p>
          <a:p>
            <a:endParaRPr lang="en-US" altLang="ko-KR" sz="1600" dirty="0"/>
          </a:p>
          <a:p>
            <a:r>
              <a:rPr lang="en-US" altLang="ko-KR" sz="1600" dirty="0">
                <a:solidFill>
                  <a:srgbClr val="00B050"/>
                </a:solidFill>
              </a:rPr>
              <a:t>UX</a:t>
            </a:r>
            <a:r>
              <a:rPr lang="ko-KR" altLang="en-US" sz="1600" dirty="0">
                <a:solidFill>
                  <a:srgbClr val="00B050"/>
                </a:solidFill>
              </a:rPr>
              <a:t>관점</a:t>
            </a:r>
            <a:r>
              <a:rPr lang="ko-KR" altLang="en-US" sz="1600" dirty="0"/>
              <a:t>에서 보자면 </a:t>
            </a:r>
            <a:r>
              <a:rPr lang="en-US" altLang="ko-KR" sz="1600" dirty="0">
                <a:solidFill>
                  <a:srgbClr val="00B050"/>
                </a:solidFill>
              </a:rPr>
              <a:t>Chunk</a:t>
            </a:r>
            <a:r>
              <a:rPr lang="ko-KR" altLang="en-US" sz="1600" dirty="0"/>
              <a:t>의 관점</a:t>
            </a:r>
            <a:r>
              <a:rPr lang="en-US" altLang="ko-KR" sz="1600" dirty="0"/>
              <a:t>, </a:t>
            </a:r>
            <a:r>
              <a:rPr lang="ko-KR" altLang="en-US" sz="1600" dirty="0"/>
              <a:t>즉</a:t>
            </a:r>
            <a:r>
              <a:rPr lang="en-US" altLang="ko-KR" sz="1600" dirty="0"/>
              <a:t>, 7~9(</a:t>
            </a:r>
            <a:r>
              <a:rPr lang="ko-KR" altLang="en-US" sz="1600" dirty="0"/>
              <a:t>선택의 폭</a:t>
            </a:r>
            <a:r>
              <a:rPr lang="en-US" altLang="ko-KR" sz="1600" dirty="0"/>
              <a:t>)</a:t>
            </a:r>
            <a:r>
              <a:rPr lang="ko-KR" altLang="en-US" sz="1600" dirty="0"/>
              <a:t>과 </a:t>
            </a:r>
            <a:r>
              <a:rPr lang="en-US" altLang="ko-KR" sz="1600" dirty="0"/>
              <a:t>4~5(</a:t>
            </a:r>
            <a:r>
              <a:rPr lang="ko-KR" altLang="en-US" sz="1600" dirty="0"/>
              <a:t>정보의 길이</a:t>
            </a:r>
            <a:r>
              <a:rPr lang="en-US" altLang="ko-KR" sz="1600" dirty="0"/>
              <a:t>)</a:t>
            </a:r>
            <a:r>
              <a:rPr lang="ko-KR" altLang="en-US" sz="1600" dirty="0"/>
              <a:t>를</a:t>
            </a:r>
            <a:endParaRPr lang="en-US" altLang="ko-KR" sz="1600" dirty="0"/>
          </a:p>
          <a:p>
            <a:r>
              <a:rPr lang="ko-KR" altLang="en-US" sz="1600" dirty="0"/>
              <a:t>만족해야 하는데</a:t>
            </a:r>
            <a:r>
              <a:rPr lang="en-US" altLang="ko-KR" sz="1600" dirty="0"/>
              <a:t>, </a:t>
            </a:r>
            <a:r>
              <a:rPr lang="ko-KR" altLang="en-US" sz="1600" dirty="0"/>
              <a:t>메뉴 구조도를 작성해보면 </a:t>
            </a:r>
            <a:r>
              <a:rPr lang="en-US" altLang="ko-KR" sz="1600" dirty="0">
                <a:solidFill>
                  <a:srgbClr val="00B050"/>
                </a:solidFill>
              </a:rPr>
              <a:t>5depth</a:t>
            </a:r>
            <a:r>
              <a:rPr lang="ko-KR" altLang="en-US" sz="1600" dirty="0">
                <a:solidFill>
                  <a:srgbClr val="00B050"/>
                </a:solidFill>
              </a:rPr>
              <a:t>를 가뿐히 넘는 상황도 나오고</a:t>
            </a:r>
            <a:r>
              <a:rPr lang="en-US" altLang="ko-KR" sz="1600" dirty="0">
                <a:solidFill>
                  <a:srgbClr val="00B050"/>
                </a:solidFill>
              </a:rPr>
              <a:t>,</a:t>
            </a:r>
          </a:p>
          <a:p>
            <a:r>
              <a:rPr lang="ko-KR" altLang="en-US" sz="1600" dirty="0">
                <a:solidFill>
                  <a:srgbClr val="00B050"/>
                </a:solidFill>
              </a:rPr>
              <a:t>한 화면에 선택의 폭이 </a:t>
            </a:r>
            <a:r>
              <a:rPr lang="en-US" altLang="ko-KR" sz="1600" dirty="0">
                <a:solidFill>
                  <a:srgbClr val="00B050"/>
                </a:solidFill>
              </a:rPr>
              <a:t>12</a:t>
            </a:r>
            <a:r>
              <a:rPr lang="ko-KR" altLang="en-US" sz="1600" dirty="0">
                <a:solidFill>
                  <a:srgbClr val="00B050"/>
                </a:solidFill>
              </a:rPr>
              <a:t>개일 때도</a:t>
            </a:r>
            <a:r>
              <a:rPr lang="en-US" altLang="ko-KR" sz="1600" dirty="0">
                <a:solidFill>
                  <a:srgbClr val="00B050"/>
                </a:solidFill>
              </a:rPr>
              <a:t> </a:t>
            </a:r>
            <a:r>
              <a:rPr lang="ko-KR" altLang="en-US" sz="1600" dirty="0">
                <a:solidFill>
                  <a:srgbClr val="00B050"/>
                </a:solidFill>
              </a:rPr>
              <a:t>있</a:t>
            </a:r>
            <a:r>
              <a:rPr lang="ko-KR" altLang="en-US" sz="1600" dirty="0"/>
              <a:t>습니다</a:t>
            </a:r>
            <a:r>
              <a:rPr lang="en-US" altLang="ko-KR" sz="1600" dirty="0"/>
              <a:t>. </a:t>
            </a:r>
            <a:r>
              <a:rPr lang="ko-KR" altLang="en-US" sz="1600" dirty="0"/>
              <a:t>이 점 또한 개선이 필요하다고 생각합니다</a:t>
            </a:r>
            <a:r>
              <a:rPr lang="en-US" altLang="ko-KR" sz="1600" dirty="0"/>
              <a:t>.</a:t>
            </a:r>
          </a:p>
          <a:p>
            <a:endParaRPr lang="en-US" altLang="ko-KR" sz="1600" dirty="0"/>
          </a:p>
          <a:p>
            <a:r>
              <a:rPr lang="ko-KR" altLang="en-US" sz="1600" dirty="0"/>
              <a:t>마지막으로</a:t>
            </a:r>
            <a:r>
              <a:rPr lang="en-US" altLang="ko-KR" sz="1600" dirty="0"/>
              <a:t>, </a:t>
            </a:r>
            <a:r>
              <a:rPr lang="ko-KR" altLang="en-US" sz="1600" dirty="0"/>
              <a:t>한 가지 재차 생각하게 된 것은 앱을 만들 때는 고려해야 할 것이 정말 많다는 점입니다</a:t>
            </a:r>
            <a:r>
              <a:rPr lang="en-US" altLang="ko-KR" sz="1600" dirty="0"/>
              <a:t>.</a:t>
            </a:r>
          </a:p>
          <a:p>
            <a:r>
              <a:rPr lang="ko-KR" altLang="en-US" sz="1600" dirty="0"/>
              <a:t>교수님이 언급하셨던 것처럼 </a:t>
            </a:r>
            <a:r>
              <a:rPr lang="ko-KR" altLang="en-US" sz="1600" dirty="0">
                <a:solidFill>
                  <a:srgbClr val="FF0000"/>
                </a:solidFill>
              </a:rPr>
              <a:t>주문</a:t>
            </a:r>
            <a:r>
              <a:rPr lang="en-US" altLang="ko-KR" sz="1600" dirty="0">
                <a:solidFill>
                  <a:srgbClr val="FF0000"/>
                </a:solidFill>
              </a:rPr>
              <a:t>, </a:t>
            </a:r>
            <a:r>
              <a:rPr lang="ko-KR" altLang="en-US" sz="1600" dirty="0">
                <a:solidFill>
                  <a:srgbClr val="FF0000"/>
                </a:solidFill>
              </a:rPr>
              <a:t>사용의 입장이 아닌 판매용으로 접근한다</a:t>
            </a:r>
            <a:r>
              <a:rPr lang="ko-KR" altLang="en-US" sz="1600" dirty="0"/>
              <a:t>는 느낌이</a:t>
            </a:r>
            <a:endParaRPr lang="en-US" altLang="ko-KR" sz="1600" dirty="0"/>
          </a:p>
          <a:p>
            <a:r>
              <a:rPr lang="ko-KR" altLang="en-US" sz="1600" dirty="0"/>
              <a:t>왜 필요한 지 다시 생각하게 된 시간이었습니다</a:t>
            </a:r>
            <a:r>
              <a:rPr lang="en-US" altLang="ko-KR" sz="1600" dirty="0"/>
              <a:t>. </a:t>
            </a:r>
            <a:r>
              <a:rPr lang="ko-KR" altLang="en-US" sz="1600" dirty="0"/>
              <a:t>제 생각에 지금의 </a:t>
            </a:r>
            <a:r>
              <a:rPr lang="en-US" altLang="ko-KR" sz="1600" dirty="0"/>
              <a:t>S</a:t>
            </a:r>
            <a:r>
              <a:rPr lang="ko-KR" altLang="en-US" sz="1600" dirty="0"/>
              <a:t>헬스는 많은 보완이 필요합니다</a:t>
            </a:r>
            <a:r>
              <a:rPr lang="en-US" altLang="ko-KR" sz="1600" dirty="0"/>
              <a:t>.</a:t>
            </a:r>
          </a:p>
          <a:p>
            <a:endParaRPr lang="en-US" altLang="ko-KR" sz="1600" dirty="0"/>
          </a:p>
          <a:p>
            <a:r>
              <a:rPr lang="en-US" altLang="ko-KR" sz="1600" dirty="0"/>
              <a:t>(</a:t>
            </a:r>
            <a:r>
              <a:rPr lang="ko-KR" altLang="en-US" sz="1600" dirty="0"/>
              <a:t>학생의 시간이 무한하다는 걸 맹신한 나머지 시간 관리에 실패하여 </a:t>
            </a:r>
            <a:r>
              <a:rPr lang="en-US" altLang="ko-KR" sz="1600" dirty="0" err="1"/>
              <a:t>MockUp</a:t>
            </a:r>
            <a:r>
              <a:rPr lang="ko-KR" altLang="en-US" sz="1600" dirty="0"/>
              <a:t>도구 비교와</a:t>
            </a:r>
            <a:r>
              <a:rPr lang="en-US" altLang="ko-KR" sz="1600" dirty="0"/>
              <a:t>, </a:t>
            </a:r>
            <a:r>
              <a:rPr lang="ko-KR" altLang="en-US" sz="1600" dirty="0"/>
              <a:t>와이어 프레임 화면 구성을 하지 못 했습니다</a:t>
            </a:r>
            <a:r>
              <a:rPr lang="en-US" altLang="ko-KR" sz="1600" dirty="0"/>
              <a:t>. </a:t>
            </a:r>
            <a:r>
              <a:rPr lang="ko-KR" altLang="en-US" sz="1600" dirty="0"/>
              <a:t>죄송합니다</a:t>
            </a:r>
            <a:r>
              <a:rPr lang="en-US" altLang="ko-KR" sz="1600" dirty="0"/>
              <a:t>.)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8481392" y="1092866"/>
            <a:ext cx="1249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(</a:t>
            </a:r>
            <a:r>
              <a:rPr lang="ko-KR" altLang="en-US" dirty="0">
                <a:solidFill>
                  <a:srgbClr val="FF0000"/>
                </a:solidFill>
              </a:rPr>
              <a:t>중간고사</a:t>
            </a:r>
            <a:r>
              <a:rPr lang="en-US" altLang="ko-KR" dirty="0">
                <a:solidFill>
                  <a:srgbClr val="FF0000"/>
                </a:solidFill>
              </a:rPr>
              <a:t>)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62925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ko-KR" altLang="en-US" dirty="0"/>
              <a:t>소감</a:t>
            </a:r>
            <a:endParaRPr lang="en-US" altLang="ko-KR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ko-KR" altLang="en-US" dirty="0"/>
              <a:t>윤병헌</a:t>
            </a:r>
          </a:p>
        </p:txBody>
      </p:sp>
      <p:sp>
        <p:nvSpPr>
          <p:cNvPr id="7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1372487" y="116632"/>
            <a:ext cx="4434915" cy="288032"/>
          </a:xfrm>
        </p:spPr>
        <p:txBody>
          <a:bodyPr/>
          <a:lstStyle/>
          <a:p>
            <a:r>
              <a:rPr lang="en-US" altLang="ko-KR" dirty="0"/>
              <a:t>‘S</a:t>
            </a:r>
            <a:r>
              <a:rPr lang="ko-KR" altLang="en-US" dirty="0"/>
              <a:t>헬스</a:t>
            </a:r>
            <a:r>
              <a:rPr lang="en-US" altLang="ko-KR" dirty="0"/>
              <a:t>’ App</a:t>
            </a:r>
            <a:r>
              <a:rPr lang="ko-KR" altLang="en-US" dirty="0"/>
              <a:t>의 </a:t>
            </a:r>
            <a:r>
              <a:rPr lang="en-US" altLang="ko-KR" dirty="0"/>
              <a:t>Reverse-engineering</a:t>
            </a:r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528" y="1124744"/>
            <a:ext cx="8640960" cy="5470418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3200" y="1628800"/>
            <a:ext cx="2304256" cy="2546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27144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ko-KR" altLang="en-US" dirty="0"/>
              <a:t>소감</a:t>
            </a:r>
            <a:endParaRPr lang="en-US" altLang="ko-KR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ko-KR" altLang="en-US" dirty="0"/>
              <a:t>윤병헌</a:t>
            </a:r>
          </a:p>
        </p:txBody>
      </p:sp>
      <p:sp>
        <p:nvSpPr>
          <p:cNvPr id="7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1372487" y="116632"/>
            <a:ext cx="4434915" cy="288032"/>
          </a:xfrm>
        </p:spPr>
        <p:txBody>
          <a:bodyPr/>
          <a:lstStyle/>
          <a:p>
            <a:r>
              <a:rPr lang="en-US" altLang="ko-KR" dirty="0"/>
              <a:t>‘S</a:t>
            </a:r>
            <a:r>
              <a:rPr lang="ko-KR" altLang="en-US" dirty="0"/>
              <a:t>헬스</a:t>
            </a:r>
            <a:r>
              <a:rPr lang="en-US" altLang="ko-KR" dirty="0"/>
              <a:t>’ App</a:t>
            </a:r>
            <a:r>
              <a:rPr lang="ko-KR" altLang="en-US" dirty="0"/>
              <a:t>의 </a:t>
            </a:r>
            <a:r>
              <a:rPr lang="en-US" altLang="ko-KR" dirty="0"/>
              <a:t>Reverse-engineering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272480" y="1628800"/>
            <a:ext cx="9516685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FF0000"/>
                </a:solidFill>
              </a:rPr>
              <a:t>시스템 분석과 설계를 이해하고 실습</a:t>
            </a:r>
            <a:r>
              <a:rPr lang="ko-KR" altLang="en-US" sz="1600" dirty="0"/>
              <a:t>하기 위해 달렸고</a:t>
            </a:r>
            <a:r>
              <a:rPr lang="en-US" altLang="ko-KR" sz="1600" dirty="0"/>
              <a:t>, </a:t>
            </a:r>
            <a:r>
              <a:rPr lang="ko-KR" altLang="en-US" sz="1600" dirty="0"/>
              <a:t>한 학기가 끝났네요</a:t>
            </a:r>
            <a:r>
              <a:rPr lang="en-US" altLang="ko-KR" sz="1600" dirty="0"/>
              <a:t>.</a:t>
            </a:r>
          </a:p>
          <a:p>
            <a:r>
              <a:rPr lang="ko-KR" altLang="en-US" sz="1600" dirty="0"/>
              <a:t>많고 많은 개념들과 </a:t>
            </a:r>
            <a:r>
              <a:rPr lang="ko-KR" altLang="en-US" sz="1600" dirty="0" err="1"/>
              <a:t>목업</a:t>
            </a:r>
            <a:r>
              <a:rPr lang="ko-KR" altLang="en-US" sz="1600" dirty="0"/>
              <a:t> 도구들의 사용</a:t>
            </a:r>
            <a:r>
              <a:rPr lang="en-US" altLang="ko-KR" sz="1600" dirty="0"/>
              <a:t> </a:t>
            </a:r>
            <a:r>
              <a:rPr lang="ko-KR" altLang="en-US" sz="1600" dirty="0"/>
              <a:t>등을 익혔지만</a:t>
            </a:r>
            <a:r>
              <a:rPr lang="en-US" altLang="ko-KR" sz="1600" dirty="0"/>
              <a:t>, </a:t>
            </a:r>
            <a:r>
              <a:rPr lang="ko-KR" altLang="en-US" sz="1600" dirty="0"/>
              <a:t>아쉬움이 남는 건 어쩔 수 없나 봅니다</a:t>
            </a:r>
            <a:r>
              <a:rPr lang="en-US" altLang="ko-KR" sz="1600" dirty="0"/>
              <a:t>.</a:t>
            </a:r>
          </a:p>
          <a:p>
            <a:endParaRPr lang="en-US" altLang="ko-KR" sz="1600" dirty="0"/>
          </a:p>
          <a:p>
            <a:r>
              <a:rPr lang="en-US" altLang="ko-KR" sz="1600" dirty="0"/>
              <a:t>S</a:t>
            </a:r>
            <a:r>
              <a:rPr lang="ko-KR" altLang="en-US" sz="1600" dirty="0" err="1"/>
              <a:t>매니져</a:t>
            </a:r>
            <a:r>
              <a:rPr lang="en-US" altLang="ko-KR" sz="1600" dirty="0"/>
              <a:t>(</a:t>
            </a:r>
            <a:r>
              <a:rPr lang="ko-KR" altLang="en-US" sz="1600" dirty="0"/>
              <a:t>제가 변경한 앱</a:t>
            </a:r>
            <a:r>
              <a:rPr lang="en-US" altLang="ko-KR" sz="1600" dirty="0"/>
              <a:t>)</a:t>
            </a:r>
            <a:r>
              <a:rPr lang="ko-KR" altLang="en-US" sz="1600" dirty="0"/>
              <a:t>도 </a:t>
            </a:r>
            <a:r>
              <a:rPr lang="ko-KR" altLang="en-US" sz="1600" dirty="0">
                <a:solidFill>
                  <a:srgbClr val="00B050"/>
                </a:solidFill>
              </a:rPr>
              <a:t>그래프</a:t>
            </a:r>
            <a:r>
              <a:rPr lang="ko-KR" altLang="en-US" sz="1600" dirty="0"/>
              <a:t>를 개선하려 했지만</a:t>
            </a:r>
            <a:r>
              <a:rPr lang="en-US" altLang="ko-KR" sz="1600" dirty="0"/>
              <a:t>, </a:t>
            </a:r>
            <a:r>
              <a:rPr lang="ko-KR" altLang="en-US" sz="1600" dirty="0"/>
              <a:t>어느 부분에 넣어야 할지 고려하다 못 넣었고</a:t>
            </a:r>
            <a:r>
              <a:rPr lang="en-US" altLang="ko-KR" sz="1600" dirty="0"/>
              <a:t>,</a:t>
            </a:r>
          </a:p>
          <a:p>
            <a:r>
              <a:rPr lang="ko-KR" altLang="en-US" sz="1600" dirty="0"/>
              <a:t>메뉴 버튼을 임의로 넣어도 봤지만</a:t>
            </a:r>
            <a:r>
              <a:rPr lang="en-US" altLang="ko-KR" sz="1600" dirty="0"/>
              <a:t>, S</a:t>
            </a:r>
            <a:r>
              <a:rPr lang="ko-KR" altLang="en-US" sz="1600" dirty="0"/>
              <a:t>헬스 개발자분들이 제가 해본 생각을 안 해봤을 리가 없습니다</a:t>
            </a:r>
            <a:r>
              <a:rPr lang="en-US" altLang="ko-KR" sz="1600" dirty="0"/>
              <a:t>.</a:t>
            </a:r>
          </a:p>
          <a:p>
            <a:endParaRPr lang="en-US" altLang="ko-KR" sz="1600" dirty="0"/>
          </a:p>
          <a:p>
            <a:r>
              <a:rPr lang="ko-KR" altLang="en-US" sz="1600" dirty="0"/>
              <a:t>개념과 방법만을 쫓다가 </a:t>
            </a:r>
            <a:r>
              <a:rPr lang="ko-KR" altLang="en-US" sz="1600" dirty="0">
                <a:solidFill>
                  <a:srgbClr val="00B050"/>
                </a:solidFill>
              </a:rPr>
              <a:t>현실성</a:t>
            </a:r>
            <a:r>
              <a:rPr lang="en-US" altLang="ko-KR" sz="1600" dirty="0">
                <a:solidFill>
                  <a:srgbClr val="00B050"/>
                </a:solidFill>
              </a:rPr>
              <a:t>(</a:t>
            </a:r>
            <a:r>
              <a:rPr lang="ko-KR" altLang="en-US" sz="1600" dirty="0">
                <a:solidFill>
                  <a:srgbClr val="00B050"/>
                </a:solidFill>
              </a:rPr>
              <a:t>평가 항목</a:t>
            </a:r>
            <a:r>
              <a:rPr lang="en-US" altLang="ko-KR" sz="1600" dirty="0">
                <a:solidFill>
                  <a:srgbClr val="00B050"/>
                </a:solidFill>
              </a:rPr>
              <a:t>)</a:t>
            </a:r>
            <a:r>
              <a:rPr lang="ko-KR" altLang="en-US" sz="1600" dirty="0">
                <a:solidFill>
                  <a:srgbClr val="00B050"/>
                </a:solidFill>
              </a:rPr>
              <a:t>은 많이 떨어지는 결과</a:t>
            </a:r>
            <a:r>
              <a:rPr lang="ko-KR" altLang="en-US" sz="1600" dirty="0"/>
              <a:t>를 가지게 된 게 아닌가 싶습니다</a:t>
            </a:r>
            <a:r>
              <a:rPr lang="en-US" altLang="ko-KR" sz="1600" dirty="0"/>
              <a:t>.</a:t>
            </a:r>
          </a:p>
          <a:p>
            <a:r>
              <a:rPr lang="ko-KR" altLang="en-US" sz="1600" dirty="0"/>
              <a:t>틈틈이 시간을 내서 개발자들과 최소한의 연락이라도 취했으면 어땠을까 하는 아쉬움이 있습니다</a:t>
            </a:r>
            <a:r>
              <a:rPr lang="en-US" altLang="ko-KR" sz="1600" dirty="0"/>
              <a:t>.</a:t>
            </a:r>
          </a:p>
          <a:p>
            <a:endParaRPr lang="en-US" altLang="ko-KR" sz="1600" dirty="0"/>
          </a:p>
          <a:p>
            <a:r>
              <a:rPr lang="ko-KR" altLang="en-US" sz="1600" dirty="0"/>
              <a:t>한편</a:t>
            </a:r>
            <a:r>
              <a:rPr lang="en-US" altLang="ko-KR" sz="1600" dirty="0"/>
              <a:t>, </a:t>
            </a:r>
            <a:r>
              <a:rPr lang="ko-KR" altLang="en-US" sz="1600" dirty="0"/>
              <a:t>학교의 </a:t>
            </a:r>
            <a:r>
              <a:rPr lang="en-US" altLang="ko-KR" sz="1600" dirty="0"/>
              <a:t>UI/UX </a:t>
            </a:r>
            <a:r>
              <a:rPr lang="ko-KR" altLang="en-US" sz="1600" dirty="0"/>
              <a:t>강의를 통해서 알게 된 </a:t>
            </a:r>
            <a:r>
              <a:rPr lang="en-US" altLang="ko-KR" sz="1600" dirty="0"/>
              <a:t>UX Principal</a:t>
            </a:r>
            <a:r>
              <a:rPr lang="ko-KR" altLang="en-US" sz="1600" dirty="0"/>
              <a:t> 중 아주 중요한 한 항목 </a:t>
            </a:r>
            <a:r>
              <a:rPr lang="en-US" altLang="ko-KR" sz="1600" dirty="0"/>
              <a:t>: </a:t>
            </a:r>
            <a:r>
              <a:rPr lang="en-US" altLang="ko-KR" sz="1600" dirty="0">
                <a:solidFill>
                  <a:srgbClr val="0070C0"/>
                </a:solidFill>
              </a:rPr>
              <a:t>User is always right !</a:t>
            </a:r>
            <a:r>
              <a:rPr lang="ko-KR" altLang="en-US" sz="1600" dirty="0">
                <a:solidFill>
                  <a:srgbClr val="0070C0"/>
                </a:solidFill>
              </a:rPr>
              <a:t> </a:t>
            </a:r>
            <a:endParaRPr lang="en-US" altLang="ko-KR" sz="1600" dirty="0"/>
          </a:p>
          <a:p>
            <a:r>
              <a:rPr lang="ko-KR" altLang="en-US" sz="1600" dirty="0"/>
              <a:t>은 나중에도 절대 안 까먹을 것 같습니다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ko-KR" altLang="en-US" sz="1600" dirty="0"/>
              <a:t>마치면서</a:t>
            </a:r>
            <a:r>
              <a:rPr lang="en-US" altLang="ko-KR" sz="1600" dirty="0"/>
              <a:t>, </a:t>
            </a:r>
            <a:r>
              <a:rPr lang="ko-KR" altLang="en-US" sz="1600" dirty="0"/>
              <a:t>한 학기동안 강의 </a:t>
            </a:r>
            <a:r>
              <a:rPr lang="ko-KR" altLang="en-US" sz="1600" dirty="0" err="1"/>
              <a:t>해주셔서</a:t>
            </a:r>
            <a:r>
              <a:rPr lang="ko-KR" altLang="en-US" sz="1600" dirty="0"/>
              <a:t> 감사합니다</a:t>
            </a:r>
            <a:r>
              <a:rPr lang="en-US" altLang="ko-KR" sz="1600" dirty="0"/>
              <a:t>.</a:t>
            </a:r>
          </a:p>
          <a:p>
            <a:endParaRPr lang="en-US" altLang="ko-KR" sz="1600" dirty="0"/>
          </a:p>
        </p:txBody>
      </p:sp>
      <p:sp>
        <p:nvSpPr>
          <p:cNvPr id="2" name="TextBox 1"/>
          <p:cNvSpPr txBox="1"/>
          <p:nvPr/>
        </p:nvSpPr>
        <p:spPr>
          <a:xfrm>
            <a:off x="8481392" y="1092866"/>
            <a:ext cx="1249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(</a:t>
            </a:r>
            <a:r>
              <a:rPr lang="ko-KR" altLang="en-US" dirty="0">
                <a:solidFill>
                  <a:srgbClr val="FF0000"/>
                </a:solidFill>
              </a:rPr>
              <a:t>기말고사</a:t>
            </a:r>
            <a:r>
              <a:rPr lang="en-US" altLang="ko-KR" dirty="0">
                <a:solidFill>
                  <a:srgbClr val="FF0000"/>
                </a:solidFill>
              </a:rPr>
              <a:t>)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1072" y="4277983"/>
            <a:ext cx="3923050" cy="2206716"/>
          </a:xfrm>
          <a:prstGeom prst="rect">
            <a:avLst/>
          </a:prstGeom>
        </p:spPr>
      </p:pic>
      <p:sp>
        <p:nvSpPr>
          <p:cNvPr id="8" name="텍스트 개체 틀 5"/>
          <p:cNvSpPr>
            <a:spLocks noGrp="1"/>
          </p:cNvSpPr>
          <p:nvPr>
            <p:ph type="body" sz="quarter" idx="14"/>
          </p:nvPr>
        </p:nvSpPr>
        <p:spPr>
          <a:xfrm>
            <a:off x="1371650" y="376089"/>
            <a:ext cx="4434915" cy="288032"/>
          </a:xfrm>
        </p:spPr>
        <p:txBody>
          <a:bodyPr/>
          <a:lstStyle/>
          <a:p>
            <a:r>
              <a:rPr lang="ko-KR" altLang="en-US" dirty="0"/>
              <a:t>마음 속 깊은 곳 어딘가</a:t>
            </a:r>
          </a:p>
        </p:txBody>
      </p:sp>
    </p:spTree>
    <p:extLst>
      <p:ext uri="{BB962C8B-B14F-4D97-AF65-F5344CB8AC3E}">
        <p14:creationId xmlns:p14="http://schemas.microsoft.com/office/powerpoint/2010/main" val="83399119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 flipH="1">
            <a:off x="3940135" y="2482202"/>
            <a:ext cx="1961967" cy="5425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63" dirty="0"/>
              <a:t>구조적 방법론</a:t>
            </a:r>
            <a:r>
              <a:rPr lang="en-US" altLang="ko-KR" sz="1463" dirty="0"/>
              <a:t>(SDLC)</a:t>
            </a:r>
          </a:p>
          <a:p>
            <a:r>
              <a:rPr lang="en-US" altLang="ko-KR" sz="1463" dirty="0"/>
              <a:t>   = </a:t>
            </a:r>
            <a:r>
              <a:rPr lang="ko-KR" altLang="en-US" sz="1463" dirty="0"/>
              <a:t>폭포수 모델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217387" y="2601926"/>
            <a:ext cx="675185" cy="3174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63" dirty="0"/>
              <a:t>[</a:t>
            </a:r>
            <a:r>
              <a:rPr lang="ko-KR" altLang="en-US" sz="1463" dirty="0"/>
              <a:t>기능</a:t>
            </a:r>
            <a:r>
              <a:rPr lang="en-US" altLang="ko-KR" sz="1463" dirty="0"/>
              <a:t>]</a:t>
            </a:r>
            <a:endParaRPr lang="ko-KR" altLang="en-US" sz="1463" dirty="0"/>
          </a:p>
        </p:txBody>
      </p:sp>
      <p:sp>
        <p:nvSpPr>
          <p:cNvPr id="8" name="TextBox 7"/>
          <p:cNvSpPr txBox="1"/>
          <p:nvPr/>
        </p:nvSpPr>
        <p:spPr>
          <a:xfrm>
            <a:off x="4419296" y="1844824"/>
            <a:ext cx="934871" cy="3924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950" dirty="0">
                <a:solidFill>
                  <a:srgbClr val="FF0000"/>
                </a:solidFill>
              </a:rPr>
              <a:t>방법론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217388" y="1844824"/>
            <a:ext cx="684803" cy="3924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950" dirty="0"/>
              <a:t>핵심</a:t>
            </a:r>
          </a:p>
        </p:txBody>
      </p:sp>
      <p:sp>
        <p:nvSpPr>
          <p:cNvPr id="10" name="TextBox 9"/>
          <p:cNvSpPr txBox="1"/>
          <p:nvPr/>
        </p:nvSpPr>
        <p:spPr>
          <a:xfrm flipH="1">
            <a:off x="3940135" y="3457173"/>
            <a:ext cx="1716721" cy="5425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63" dirty="0"/>
              <a:t>정보공학 방법론</a:t>
            </a:r>
            <a:endParaRPr lang="en-US" altLang="ko-KR" sz="1463" dirty="0"/>
          </a:p>
          <a:p>
            <a:r>
              <a:rPr lang="en-US" altLang="ko-KR" sz="1463" dirty="0"/>
              <a:t>   -&gt; DB, ERD ..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020133" y="3653606"/>
            <a:ext cx="184731" cy="3174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sz="1463" dirty="0"/>
          </a:p>
        </p:txBody>
      </p:sp>
      <p:sp>
        <p:nvSpPr>
          <p:cNvPr id="12" name="TextBox 11"/>
          <p:cNvSpPr txBox="1"/>
          <p:nvPr/>
        </p:nvSpPr>
        <p:spPr>
          <a:xfrm>
            <a:off x="7217387" y="3579573"/>
            <a:ext cx="675185" cy="3174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63" dirty="0"/>
              <a:t>[</a:t>
            </a:r>
            <a:r>
              <a:rPr lang="ko-KR" altLang="en-US" sz="1463" dirty="0"/>
              <a:t>정보</a:t>
            </a:r>
            <a:r>
              <a:rPr lang="en-US" altLang="ko-KR" sz="1463" dirty="0"/>
              <a:t>]</a:t>
            </a:r>
            <a:endParaRPr lang="ko-KR" altLang="en-US" sz="1463" dirty="0"/>
          </a:p>
        </p:txBody>
      </p:sp>
      <p:sp>
        <p:nvSpPr>
          <p:cNvPr id="13" name="TextBox 12"/>
          <p:cNvSpPr txBox="1"/>
          <p:nvPr/>
        </p:nvSpPr>
        <p:spPr>
          <a:xfrm flipH="1">
            <a:off x="3940135" y="4367226"/>
            <a:ext cx="2399061" cy="7677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63" dirty="0"/>
              <a:t>객체지향 방법론</a:t>
            </a:r>
            <a:endParaRPr lang="en-US" altLang="ko-KR" sz="1463" dirty="0"/>
          </a:p>
          <a:p>
            <a:r>
              <a:rPr lang="en-US" altLang="ko-KR" sz="1463" dirty="0"/>
              <a:t>   -&gt; </a:t>
            </a:r>
            <a:r>
              <a:rPr lang="ko-KR" altLang="en-US" sz="1463" dirty="0"/>
              <a:t>반복적이다 </a:t>
            </a:r>
            <a:r>
              <a:rPr lang="en-US" altLang="ko-KR" sz="1463" dirty="0"/>
              <a:t>!</a:t>
            </a:r>
          </a:p>
          <a:p>
            <a:r>
              <a:rPr lang="en-US" altLang="ko-KR" sz="1463" dirty="0"/>
              <a:t>   -&gt; </a:t>
            </a:r>
            <a:r>
              <a:rPr lang="ko-KR" altLang="en-US" sz="1463" dirty="0"/>
              <a:t>재사용</a:t>
            </a:r>
            <a:r>
              <a:rPr lang="en-US" altLang="ko-KR" sz="1463" dirty="0"/>
              <a:t>, Framework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880546" y="4544675"/>
            <a:ext cx="1313180" cy="5425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63" dirty="0"/>
              <a:t>[</a:t>
            </a:r>
            <a:r>
              <a:rPr lang="ko-KR" altLang="en-US" sz="1463" dirty="0"/>
              <a:t>객체</a:t>
            </a:r>
            <a:r>
              <a:rPr lang="en-US" altLang="ko-KR" sz="1463" dirty="0"/>
              <a:t>]</a:t>
            </a:r>
          </a:p>
          <a:p>
            <a:pPr algn="ctr"/>
            <a:r>
              <a:rPr lang="en-US" altLang="ko-KR" sz="1463" dirty="0"/>
              <a:t>(</a:t>
            </a:r>
            <a:r>
              <a:rPr lang="ko-KR" altLang="en-US" sz="1463" dirty="0"/>
              <a:t>기능 </a:t>
            </a:r>
            <a:r>
              <a:rPr lang="en-US" altLang="ko-KR" sz="1463" dirty="0"/>
              <a:t>+ </a:t>
            </a:r>
            <a:r>
              <a:rPr lang="ko-KR" altLang="en-US" sz="1463" dirty="0"/>
              <a:t>정보</a:t>
            </a:r>
            <a:r>
              <a:rPr lang="en-US" altLang="ko-KR" sz="1463" dirty="0"/>
              <a:t>)</a:t>
            </a:r>
            <a:endParaRPr lang="ko-KR" altLang="en-US" sz="1463" dirty="0"/>
          </a:p>
        </p:txBody>
      </p:sp>
      <p:sp>
        <p:nvSpPr>
          <p:cNvPr id="15" name="TextBox 14"/>
          <p:cNvSpPr txBox="1"/>
          <p:nvPr/>
        </p:nvSpPr>
        <p:spPr>
          <a:xfrm flipH="1">
            <a:off x="3940135" y="5587444"/>
            <a:ext cx="2399061" cy="7677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63" dirty="0">
                <a:solidFill>
                  <a:srgbClr val="00B050"/>
                </a:solidFill>
              </a:rPr>
              <a:t>애자일</a:t>
            </a:r>
            <a:r>
              <a:rPr lang="ko-KR" altLang="en-US" sz="1463" dirty="0"/>
              <a:t> 방법론</a:t>
            </a:r>
            <a:endParaRPr lang="en-US" altLang="ko-KR" sz="1463" dirty="0"/>
          </a:p>
          <a:p>
            <a:r>
              <a:rPr lang="en-US" altLang="ko-KR" sz="1463" dirty="0"/>
              <a:t>   -&gt;</a:t>
            </a:r>
            <a:r>
              <a:rPr lang="ko-KR" altLang="en-US" sz="1463" dirty="0"/>
              <a:t> 객체지향 방법론보다</a:t>
            </a:r>
            <a:endParaRPr lang="en-US" altLang="ko-KR" sz="1463" dirty="0"/>
          </a:p>
          <a:p>
            <a:r>
              <a:rPr lang="en-US" altLang="ko-KR" sz="1463" dirty="0"/>
              <a:t>       </a:t>
            </a:r>
            <a:r>
              <a:rPr lang="ko-KR" altLang="en-US" sz="1463" dirty="0"/>
              <a:t>더 빨리</a:t>
            </a:r>
            <a:r>
              <a:rPr lang="en-US" altLang="ko-KR" sz="1463" dirty="0"/>
              <a:t>, </a:t>
            </a:r>
            <a:r>
              <a:rPr lang="ko-KR" altLang="en-US" sz="1463" dirty="0"/>
              <a:t>많은 </a:t>
            </a:r>
            <a:r>
              <a:rPr lang="en-US" altLang="ko-KR" sz="1463" dirty="0"/>
              <a:t>Cycle !</a:t>
            </a:r>
          </a:p>
        </p:txBody>
      </p:sp>
      <p:cxnSp>
        <p:nvCxnSpPr>
          <p:cNvPr id="19" name="직선 화살표 연결선 18"/>
          <p:cNvCxnSpPr/>
          <p:nvPr/>
        </p:nvCxnSpPr>
        <p:spPr>
          <a:xfrm>
            <a:off x="1271214" y="2515790"/>
            <a:ext cx="0" cy="3822947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 flipH="1">
            <a:off x="1334644" y="2463794"/>
            <a:ext cx="1251857" cy="317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63" dirty="0"/>
              <a:t>개발자 중심</a:t>
            </a:r>
          </a:p>
        </p:txBody>
      </p:sp>
      <p:sp>
        <p:nvSpPr>
          <p:cNvPr id="22" name="TextBox 21"/>
          <p:cNvSpPr txBox="1"/>
          <p:nvPr/>
        </p:nvSpPr>
        <p:spPr>
          <a:xfrm flipH="1">
            <a:off x="1334644" y="6004310"/>
            <a:ext cx="1251857" cy="317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63" dirty="0">
                <a:highlight>
                  <a:srgbClr val="00FF00"/>
                </a:highlight>
              </a:rPr>
              <a:t>사용자</a:t>
            </a:r>
            <a:r>
              <a:rPr lang="ko-KR" altLang="en-US" sz="1463" dirty="0"/>
              <a:t> 중심</a:t>
            </a:r>
          </a:p>
        </p:txBody>
      </p:sp>
      <p:sp>
        <p:nvSpPr>
          <p:cNvPr id="23" name="화살표: 아래쪽 22"/>
          <p:cNvSpPr/>
          <p:nvPr/>
        </p:nvSpPr>
        <p:spPr>
          <a:xfrm>
            <a:off x="4750409" y="3072264"/>
            <a:ext cx="238024" cy="31028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/>
          </a:p>
        </p:txBody>
      </p:sp>
      <p:sp>
        <p:nvSpPr>
          <p:cNvPr id="24" name="화살표: 아래쪽 23"/>
          <p:cNvSpPr/>
          <p:nvPr/>
        </p:nvSpPr>
        <p:spPr>
          <a:xfrm>
            <a:off x="4750408" y="4033753"/>
            <a:ext cx="238024" cy="31028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/>
          </a:p>
        </p:txBody>
      </p:sp>
      <p:sp>
        <p:nvSpPr>
          <p:cNvPr id="25" name="화살표: 아래쪽 24"/>
          <p:cNvSpPr/>
          <p:nvPr/>
        </p:nvSpPr>
        <p:spPr>
          <a:xfrm>
            <a:off x="4750408" y="5197295"/>
            <a:ext cx="238024" cy="31028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/>
          </a:p>
        </p:txBody>
      </p:sp>
      <p:sp>
        <p:nvSpPr>
          <p:cNvPr id="18" name="제목 1"/>
          <p:cNvSpPr>
            <a:spLocks noGrp="1"/>
          </p:cNvSpPr>
          <p:nvPr>
            <p:ph type="ctrTitle"/>
          </p:nvPr>
        </p:nvSpPr>
        <p:spPr>
          <a:xfrm>
            <a:off x="1668852" y="308650"/>
            <a:ext cx="6401135" cy="864954"/>
          </a:xfrm>
        </p:spPr>
        <p:txBody>
          <a:bodyPr>
            <a:normAutofit/>
          </a:bodyPr>
          <a:lstStyle/>
          <a:p>
            <a:r>
              <a:rPr lang="ko-KR" altLang="en-US" sz="4400" dirty="0">
                <a:solidFill>
                  <a:srgbClr val="00B050"/>
                </a:solidFill>
              </a:rPr>
              <a:t>애자일</a:t>
            </a:r>
            <a:r>
              <a:rPr lang="ko-KR" altLang="en-US" sz="4400" dirty="0"/>
              <a:t> 방법론 정리</a:t>
            </a:r>
          </a:p>
        </p:txBody>
      </p:sp>
    </p:spTree>
    <p:extLst>
      <p:ext uri="{BB962C8B-B14F-4D97-AF65-F5344CB8AC3E}">
        <p14:creationId xmlns:p14="http://schemas.microsoft.com/office/powerpoint/2010/main" val="245712717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5424257" y="6913170"/>
            <a:ext cx="184731" cy="3174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sz="1463" dirty="0"/>
          </a:p>
        </p:txBody>
      </p:sp>
      <p:sp>
        <p:nvSpPr>
          <p:cNvPr id="2" name="TextBox 1"/>
          <p:cNvSpPr txBox="1"/>
          <p:nvPr/>
        </p:nvSpPr>
        <p:spPr>
          <a:xfrm>
            <a:off x="2834751" y="5375873"/>
            <a:ext cx="4601963" cy="5425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63" dirty="0">
                <a:solidFill>
                  <a:srgbClr val="00B0F0"/>
                </a:solidFill>
              </a:rPr>
              <a:t>+ </a:t>
            </a:r>
            <a:r>
              <a:rPr lang="ko-KR" altLang="en-US" sz="1463" dirty="0">
                <a:solidFill>
                  <a:srgbClr val="00B0F0"/>
                </a:solidFill>
              </a:rPr>
              <a:t>이영호 교수님께서 발명하신 방법론 </a:t>
            </a:r>
            <a:r>
              <a:rPr lang="en-US" altLang="ko-KR" sz="1463" dirty="0">
                <a:solidFill>
                  <a:srgbClr val="00B0F0"/>
                </a:solidFill>
              </a:rPr>
              <a:t>! Agile K lee !</a:t>
            </a:r>
          </a:p>
          <a:p>
            <a:r>
              <a:rPr lang="en-US" altLang="ko-KR" sz="1463" dirty="0">
                <a:solidFill>
                  <a:srgbClr val="00B0F0"/>
                </a:solidFill>
              </a:rPr>
              <a:t>	</a:t>
            </a:r>
            <a:r>
              <a:rPr lang="ko-KR" altLang="en-US" sz="1463" dirty="0">
                <a:solidFill>
                  <a:srgbClr val="00B0F0"/>
                </a:solidFill>
              </a:rPr>
              <a:t>① </a:t>
            </a:r>
            <a:r>
              <a:rPr lang="en-US" altLang="ko-KR" sz="1463" dirty="0" err="1">
                <a:solidFill>
                  <a:srgbClr val="00B0F0"/>
                </a:solidFill>
              </a:rPr>
              <a:t>Kakao</a:t>
            </a:r>
            <a:r>
              <a:rPr lang="en-US" altLang="ko-KR" sz="1463" dirty="0">
                <a:solidFill>
                  <a:srgbClr val="00B0F0"/>
                </a:solidFill>
              </a:rPr>
              <a:t> Talk</a:t>
            </a:r>
            <a:endParaRPr lang="ko-KR" altLang="en-US" sz="1463" dirty="0">
              <a:solidFill>
                <a:srgbClr val="00B0F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462627" y="948093"/>
            <a:ext cx="6798015" cy="3924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950" dirty="0"/>
              <a:t>폭포수 모델</a:t>
            </a:r>
            <a:r>
              <a:rPr lang="en-US" altLang="ko-KR" sz="1950" dirty="0"/>
              <a:t>(SDLC)</a:t>
            </a:r>
            <a:r>
              <a:rPr lang="ko-KR" altLang="en-US" sz="1950" dirty="0"/>
              <a:t>과 </a:t>
            </a:r>
            <a:r>
              <a:rPr lang="ko-KR" altLang="en-US" sz="1950" dirty="0">
                <a:solidFill>
                  <a:srgbClr val="00B050"/>
                </a:solidFill>
              </a:rPr>
              <a:t>린</a:t>
            </a:r>
            <a:r>
              <a:rPr lang="en-US" altLang="ko-KR" sz="1950" dirty="0">
                <a:solidFill>
                  <a:srgbClr val="00B050"/>
                </a:solidFill>
              </a:rPr>
              <a:t>Lean</a:t>
            </a:r>
            <a:r>
              <a:rPr lang="en-US" altLang="ko-KR" sz="1950" dirty="0"/>
              <a:t> </a:t>
            </a:r>
            <a:r>
              <a:rPr lang="ko-KR" altLang="en-US" sz="1950" dirty="0" err="1"/>
              <a:t>스타트업</a:t>
            </a:r>
            <a:r>
              <a:rPr lang="en-US" altLang="ko-KR" sz="1950" dirty="0"/>
              <a:t>(</a:t>
            </a:r>
            <a:r>
              <a:rPr lang="ko-KR" altLang="en-US" sz="1950" dirty="0"/>
              <a:t>애자일 방법론</a:t>
            </a:r>
            <a:r>
              <a:rPr lang="en-US" altLang="ko-KR" sz="1950" dirty="0"/>
              <a:t>) </a:t>
            </a:r>
            <a:r>
              <a:rPr lang="ko-KR" altLang="en-US" sz="1950" dirty="0"/>
              <a:t>비교</a:t>
            </a:r>
          </a:p>
        </p:txBody>
      </p:sp>
      <p:grpSp>
        <p:nvGrpSpPr>
          <p:cNvPr id="20" name="그룹 19"/>
          <p:cNvGrpSpPr/>
          <p:nvPr/>
        </p:nvGrpSpPr>
        <p:grpSpPr>
          <a:xfrm>
            <a:off x="2141703" y="1475779"/>
            <a:ext cx="5295011" cy="3747510"/>
            <a:chOff x="2635941" y="910909"/>
            <a:chExt cx="6516937" cy="4612320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35941" y="910909"/>
              <a:ext cx="6516937" cy="4612320"/>
            </a:xfrm>
            <a:prstGeom prst="rect">
              <a:avLst/>
            </a:prstGeom>
          </p:spPr>
        </p:pic>
        <p:sp>
          <p:nvSpPr>
            <p:cNvPr id="13" name="직사각형 12"/>
            <p:cNvSpPr/>
            <p:nvPr/>
          </p:nvSpPr>
          <p:spPr>
            <a:xfrm>
              <a:off x="5983549" y="1360011"/>
              <a:ext cx="2831978" cy="759233"/>
            </a:xfrm>
            <a:prstGeom prst="rect">
              <a:avLst/>
            </a:prstGeom>
            <a:noFill/>
            <a:ln w="412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63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2944786" y="3369422"/>
              <a:ext cx="6051432" cy="713052"/>
            </a:xfrm>
            <a:prstGeom prst="rect">
              <a:avLst/>
            </a:prstGeom>
            <a:noFill/>
            <a:ln w="412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63"/>
            </a:p>
          </p:txBody>
        </p:sp>
      </p:grpSp>
      <p:sp>
        <p:nvSpPr>
          <p:cNvPr id="17" name="직사각형 16"/>
          <p:cNvSpPr/>
          <p:nvPr/>
        </p:nvSpPr>
        <p:spPr>
          <a:xfrm>
            <a:off x="8239699" y="1869691"/>
            <a:ext cx="1321091" cy="373387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63" dirty="0">
                <a:solidFill>
                  <a:schemeClr val="tx1"/>
                </a:solidFill>
              </a:rPr>
              <a:t>표정의 변화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478833" y="2243078"/>
            <a:ext cx="689548" cy="3174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63" dirty="0"/>
              <a:t> SDLC</a:t>
            </a:r>
            <a:endParaRPr lang="ko-KR" altLang="en-US" sz="1463" dirty="0"/>
          </a:p>
        </p:txBody>
      </p:sp>
      <p:sp>
        <p:nvSpPr>
          <p:cNvPr id="22" name="TextBox 21"/>
          <p:cNvSpPr txBox="1"/>
          <p:nvPr/>
        </p:nvSpPr>
        <p:spPr>
          <a:xfrm>
            <a:off x="1541668" y="3670271"/>
            <a:ext cx="582211" cy="3174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63" dirty="0">
                <a:solidFill>
                  <a:srgbClr val="00B050"/>
                </a:solidFill>
              </a:rPr>
              <a:t>Lean</a:t>
            </a:r>
            <a:endParaRPr lang="ko-KR" altLang="en-US" sz="1463" dirty="0">
              <a:solidFill>
                <a:srgbClr val="00B050"/>
              </a:solidFill>
            </a:endParaRPr>
          </a:p>
        </p:txBody>
      </p:sp>
      <p:sp>
        <p:nvSpPr>
          <p:cNvPr id="15" name="제목 1"/>
          <p:cNvSpPr txBox="1">
            <a:spLocks/>
          </p:cNvSpPr>
          <p:nvPr/>
        </p:nvSpPr>
        <p:spPr>
          <a:xfrm>
            <a:off x="7436714" y="62934"/>
            <a:ext cx="2420149" cy="36385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1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875" kern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 sz="2000">
                <a:solidFill>
                  <a:srgbClr val="00B050"/>
                </a:solidFill>
              </a:rPr>
              <a:t>애자일</a:t>
            </a:r>
            <a:r>
              <a:rPr lang="ko-KR" altLang="en-US" sz="2000"/>
              <a:t> 방법론 정리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6982524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1372487" y="116632"/>
            <a:ext cx="4434915" cy="288032"/>
          </a:xfrm>
        </p:spPr>
        <p:txBody>
          <a:bodyPr/>
          <a:lstStyle/>
          <a:p>
            <a:r>
              <a:rPr lang="en-US" altLang="ko-KR" dirty="0"/>
              <a:t>‘S</a:t>
            </a:r>
            <a:r>
              <a:rPr lang="ko-KR" altLang="en-US" dirty="0"/>
              <a:t>헬스</a:t>
            </a:r>
            <a:r>
              <a:rPr lang="en-US" altLang="ko-KR" dirty="0"/>
              <a:t>’ App</a:t>
            </a:r>
            <a:r>
              <a:rPr lang="ko-KR" altLang="en-US" dirty="0"/>
              <a:t>의 </a:t>
            </a:r>
            <a:r>
              <a:rPr lang="en-US" altLang="ko-KR" dirty="0"/>
              <a:t>Reverse-engineering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ko-KR" altLang="en-US" dirty="0"/>
              <a:t>요약본 </a:t>
            </a:r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ko-KR" altLang="en-US" dirty="0"/>
              <a:t>윤병헌</a:t>
            </a:r>
          </a:p>
        </p:txBody>
      </p:sp>
      <p:sp>
        <p:nvSpPr>
          <p:cNvPr id="21" name="텍스트 개체 틀 4"/>
          <p:cNvSpPr>
            <a:spLocks noGrp="1"/>
          </p:cNvSpPr>
          <p:nvPr>
            <p:ph type="body" sz="quarter" idx="16"/>
          </p:nvPr>
        </p:nvSpPr>
        <p:spPr>
          <a:xfrm>
            <a:off x="1371650" y="376089"/>
            <a:ext cx="2492803" cy="288032"/>
          </a:xfrm>
        </p:spPr>
        <p:txBody>
          <a:bodyPr/>
          <a:lstStyle/>
          <a:p>
            <a:r>
              <a:rPr lang="en-US" altLang="ko-KR" dirty="0"/>
              <a:t>S</a:t>
            </a:r>
            <a:r>
              <a:rPr lang="ko-KR" altLang="en-US" dirty="0" err="1"/>
              <a:t>매니져</a:t>
            </a:r>
            <a:endParaRPr lang="ko-KR" alt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704947" y="1448877"/>
            <a:ext cx="2913570" cy="369332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FF0000"/>
                </a:solidFill>
              </a:rPr>
              <a:t>담겨져 있는 내용들</a:t>
            </a:r>
            <a:endParaRPr lang="en-US" altLang="ko-KR" b="1" dirty="0">
              <a:solidFill>
                <a:srgbClr val="FF0000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34866" y="6021288"/>
            <a:ext cx="8118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 </a:t>
            </a:r>
            <a:r>
              <a:rPr lang="en-US" altLang="ko-KR" sz="1600" dirty="0"/>
              <a:t>(</a:t>
            </a:r>
            <a:r>
              <a:rPr lang="ko-KR" altLang="en-US" sz="1600" dirty="0"/>
              <a:t>비교 앱 개요</a:t>
            </a:r>
            <a:r>
              <a:rPr lang="en-US" altLang="ko-KR" sz="1600" dirty="0"/>
              <a:t>(App </a:t>
            </a:r>
            <a:r>
              <a:rPr lang="ko-KR" altLang="en-US" sz="1600" dirty="0"/>
              <a:t>화면 </a:t>
            </a:r>
            <a:r>
              <a:rPr lang="en-US" altLang="ko-KR" sz="1600" dirty="0"/>
              <a:t>+ </a:t>
            </a:r>
            <a:r>
              <a:rPr lang="ko-KR" altLang="en-US" sz="1600" dirty="0"/>
              <a:t>기존 화면 </a:t>
            </a:r>
            <a:r>
              <a:rPr lang="en-US" altLang="ko-KR" sz="1600" dirty="0"/>
              <a:t>+ </a:t>
            </a:r>
            <a:r>
              <a:rPr lang="ko-KR" altLang="en-US" sz="1600" dirty="0"/>
              <a:t>변경 화면</a:t>
            </a:r>
            <a:r>
              <a:rPr lang="en-US" altLang="ko-KR" sz="1600" dirty="0"/>
              <a:t>)</a:t>
            </a:r>
            <a:r>
              <a:rPr lang="ko-KR" altLang="en-US" sz="1600" dirty="0"/>
              <a:t>은 </a:t>
            </a:r>
            <a:r>
              <a:rPr lang="en-US" altLang="ko-KR" sz="1600" dirty="0"/>
              <a:t>Wireframe</a:t>
            </a:r>
            <a:r>
              <a:rPr lang="ko-KR" altLang="en-US" sz="1600" dirty="0"/>
              <a:t>으로 대체하였습니다</a:t>
            </a:r>
            <a:r>
              <a:rPr lang="en-US" altLang="ko-KR" sz="1600" dirty="0"/>
              <a:t>)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60512" y="2634460"/>
            <a:ext cx="197682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0070C0"/>
                </a:solidFill>
              </a:rPr>
              <a:t>분석 앱 개요</a:t>
            </a:r>
            <a:endParaRPr lang="en-US" altLang="ko-KR" b="1" dirty="0">
              <a:solidFill>
                <a:srgbClr val="0070C0"/>
              </a:solidFill>
            </a:endParaRPr>
          </a:p>
          <a:p>
            <a:pPr algn="ctr"/>
            <a:endParaRPr lang="en-US" altLang="ko-KR" b="1" dirty="0">
              <a:solidFill>
                <a:srgbClr val="0070C0"/>
              </a:solidFill>
            </a:endParaRPr>
          </a:p>
          <a:p>
            <a:pPr algn="ctr"/>
            <a:r>
              <a:rPr lang="ko-KR" altLang="en-US" b="1" dirty="0">
                <a:solidFill>
                  <a:srgbClr val="0070C0"/>
                </a:solidFill>
              </a:rPr>
              <a:t>비교 앱들 </a:t>
            </a:r>
            <a:r>
              <a:rPr lang="en-US" altLang="ko-KR" b="1" dirty="0">
                <a:solidFill>
                  <a:srgbClr val="0070C0"/>
                </a:solidFill>
              </a:rPr>
              <a:t>+ </a:t>
            </a:r>
            <a:r>
              <a:rPr lang="ko-KR" altLang="en-US" b="1" dirty="0">
                <a:solidFill>
                  <a:srgbClr val="0070C0"/>
                </a:solidFill>
              </a:rPr>
              <a:t>비교</a:t>
            </a:r>
            <a:endParaRPr lang="en-US" altLang="ko-KR" b="1" dirty="0">
              <a:solidFill>
                <a:srgbClr val="0070C0"/>
              </a:solidFill>
            </a:endParaRPr>
          </a:p>
          <a:p>
            <a:pPr algn="ctr"/>
            <a:endParaRPr lang="en-US" altLang="ko-KR" b="1" dirty="0">
              <a:solidFill>
                <a:srgbClr val="0070C0"/>
              </a:solidFill>
            </a:endParaRPr>
          </a:p>
          <a:p>
            <a:pPr algn="ctr"/>
            <a:r>
              <a:rPr lang="ko-KR" altLang="en-US" b="1" dirty="0">
                <a:solidFill>
                  <a:srgbClr val="0070C0"/>
                </a:solidFill>
              </a:rPr>
              <a:t>문제점</a:t>
            </a:r>
            <a:r>
              <a:rPr lang="en-US" altLang="ko-KR" b="1" dirty="0">
                <a:solidFill>
                  <a:srgbClr val="0070C0"/>
                </a:solidFill>
              </a:rPr>
              <a:t>, </a:t>
            </a:r>
            <a:r>
              <a:rPr lang="ko-KR" altLang="en-US" b="1" dirty="0">
                <a:solidFill>
                  <a:srgbClr val="0070C0"/>
                </a:solidFill>
              </a:rPr>
              <a:t>개선점</a:t>
            </a:r>
            <a:endParaRPr lang="en-US" altLang="ko-KR" b="1" dirty="0">
              <a:solidFill>
                <a:srgbClr val="0070C0"/>
              </a:solidFill>
            </a:endParaRPr>
          </a:p>
          <a:p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944888" y="2132856"/>
            <a:ext cx="72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508242" y="2317522"/>
            <a:ext cx="229916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0070C0"/>
                </a:solidFill>
              </a:rPr>
              <a:t>자료 흐름도</a:t>
            </a:r>
            <a:r>
              <a:rPr lang="en-US" altLang="ko-KR" b="1" dirty="0">
                <a:solidFill>
                  <a:srgbClr val="0070C0"/>
                </a:solidFill>
              </a:rPr>
              <a:t>(DFD)</a:t>
            </a:r>
          </a:p>
          <a:p>
            <a:pPr algn="ctr"/>
            <a:endParaRPr lang="en-US" altLang="ko-KR" b="1" dirty="0">
              <a:solidFill>
                <a:srgbClr val="0070C0"/>
              </a:solidFill>
            </a:endParaRPr>
          </a:p>
          <a:p>
            <a:pPr algn="ctr"/>
            <a:r>
              <a:rPr lang="ko-KR" altLang="en-US" b="1" dirty="0">
                <a:solidFill>
                  <a:srgbClr val="0070C0"/>
                </a:solidFill>
              </a:rPr>
              <a:t>자료 사전</a:t>
            </a:r>
            <a:r>
              <a:rPr lang="en-US" altLang="ko-KR" b="1" dirty="0">
                <a:solidFill>
                  <a:srgbClr val="0070C0"/>
                </a:solidFill>
              </a:rPr>
              <a:t>(DD)</a:t>
            </a:r>
          </a:p>
          <a:p>
            <a:pPr algn="ctr"/>
            <a:endParaRPr lang="en-US" altLang="ko-KR" b="1" dirty="0">
              <a:solidFill>
                <a:srgbClr val="0070C0"/>
              </a:solidFill>
            </a:endParaRPr>
          </a:p>
          <a:p>
            <a:pPr algn="ctr"/>
            <a:r>
              <a:rPr lang="en-US" altLang="ko-KR" b="1" dirty="0" err="1">
                <a:solidFill>
                  <a:srgbClr val="0070C0"/>
                </a:solidFill>
              </a:rPr>
              <a:t>FlowChart</a:t>
            </a:r>
            <a:r>
              <a:rPr lang="en-US" altLang="ko-KR" b="1" dirty="0">
                <a:solidFill>
                  <a:srgbClr val="0070C0"/>
                </a:solidFill>
              </a:rPr>
              <a:t>(FD)</a:t>
            </a:r>
          </a:p>
          <a:p>
            <a:pPr algn="ctr"/>
            <a:endParaRPr lang="en-US" altLang="ko-KR" b="1" dirty="0">
              <a:solidFill>
                <a:srgbClr val="0070C0"/>
              </a:solidFill>
            </a:endParaRPr>
          </a:p>
          <a:p>
            <a:pPr algn="ctr"/>
            <a:r>
              <a:rPr lang="ko-KR" altLang="en-US" b="1" dirty="0">
                <a:solidFill>
                  <a:srgbClr val="0070C0"/>
                </a:solidFill>
              </a:rPr>
              <a:t>정보 구조도</a:t>
            </a:r>
            <a:endParaRPr lang="en-US" altLang="ko-KR" b="1" dirty="0">
              <a:solidFill>
                <a:srgbClr val="0070C0"/>
              </a:solidFill>
            </a:endParaRPr>
          </a:p>
          <a:p>
            <a:pPr algn="ctr"/>
            <a:endParaRPr lang="en-US" altLang="ko-KR" b="1" dirty="0">
              <a:solidFill>
                <a:srgbClr val="0070C0"/>
              </a:solidFill>
            </a:endParaRPr>
          </a:p>
          <a:p>
            <a:pPr algn="ctr"/>
            <a:r>
              <a:rPr lang="ko-KR" altLang="en-US" b="1" dirty="0">
                <a:solidFill>
                  <a:srgbClr val="0070C0"/>
                </a:solidFill>
              </a:rPr>
              <a:t>메뉴 구조도</a:t>
            </a:r>
            <a:endParaRPr lang="en-US" altLang="ko-KR" b="1" dirty="0">
              <a:solidFill>
                <a:srgbClr val="0070C0"/>
              </a:solidFill>
            </a:endParaRPr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8" name="TextBox 7"/>
          <p:cNvSpPr txBox="1"/>
          <p:nvPr/>
        </p:nvSpPr>
        <p:spPr>
          <a:xfrm>
            <a:off x="6609184" y="1237516"/>
            <a:ext cx="260107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/>
          </a:p>
          <a:p>
            <a:endParaRPr lang="en-US" altLang="ko-KR" dirty="0"/>
          </a:p>
          <a:p>
            <a:pPr algn="ctr"/>
            <a:r>
              <a:rPr lang="en-US" altLang="ko-KR" b="1" dirty="0">
                <a:solidFill>
                  <a:srgbClr val="0070C0"/>
                </a:solidFill>
              </a:rPr>
              <a:t>ERD</a:t>
            </a:r>
          </a:p>
          <a:p>
            <a:pPr algn="ctr"/>
            <a:endParaRPr lang="en-US" altLang="ko-KR" b="1" dirty="0">
              <a:solidFill>
                <a:srgbClr val="0070C0"/>
              </a:solidFill>
            </a:endParaRPr>
          </a:p>
          <a:p>
            <a:pPr algn="ctr"/>
            <a:r>
              <a:rPr lang="ko-KR" altLang="en-US" b="1" dirty="0" err="1">
                <a:solidFill>
                  <a:srgbClr val="0070C0"/>
                </a:solidFill>
              </a:rPr>
              <a:t>유스케이스</a:t>
            </a:r>
            <a:r>
              <a:rPr lang="ko-KR" altLang="en-US" b="1" dirty="0">
                <a:solidFill>
                  <a:srgbClr val="0070C0"/>
                </a:solidFill>
              </a:rPr>
              <a:t> 다이어그램</a:t>
            </a:r>
            <a:endParaRPr lang="en-US" altLang="ko-KR" b="1" dirty="0">
              <a:solidFill>
                <a:srgbClr val="0070C0"/>
              </a:solidFill>
            </a:endParaRPr>
          </a:p>
          <a:p>
            <a:pPr algn="ctr"/>
            <a:endParaRPr lang="en-US" altLang="ko-KR" b="1" dirty="0">
              <a:solidFill>
                <a:srgbClr val="0070C0"/>
              </a:solidFill>
            </a:endParaRPr>
          </a:p>
          <a:p>
            <a:pPr algn="ctr"/>
            <a:r>
              <a:rPr lang="ko-KR" altLang="en-US" b="1" dirty="0">
                <a:solidFill>
                  <a:srgbClr val="0070C0"/>
                </a:solidFill>
              </a:rPr>
              <a:t>클래스 다이어그램</a:t>
            </a:r>
            <a:endParaRPr lang="en-US" altLang="ko-KR" b="1" dirty="0">
              <a:solidFill>
                <a:srgbClr val="0070C0"/>
              </a:solidFill>
            </a:endParaRPr>
          </a:p>
          <a:p>
            <a:pPr algn="ctr"/>
            <a:endParaRPr lang="en-US" altLang="ko-KR" b="1" dirty="0">
              <a:solidFill>
                <a:srgbClr val="0070C0"/>
              </a:solidFill>
            </a:endParaRPr>
          </a:p>
          <a:p>
            <a:pPr algn="ctr"/>
            <a:r>
              <a:rPr lang="ko-KR" altLang="en-US" b="1" dirty="0">
                <a:solidFill>
                  <a:srgbClr val="0070C0"/>
                </a:solidFill>
              </a:rPr>
              <a:t>스토리 보드</a:t>
            </a:r>
            <a:endParaRPr lang="en-US" altLang="ko-KR" b="1" dirty="0">
              <a:solidFill>
                <a:srgbClr val="0070C0"/>
              </a:solidFill>
            </a:endParaRPr>
          </a:p>
          <a:p>
            <a:pPr algn="ctr"/>
            <a:endParaRPr lang="en-US" altLang="ko-KR" b="1" dirty="0">
              <a:solidFill>
                <a:srgbClr val="0070C0"/>
              </a:solidFill>
            </a:endParaRPr>
          </a:p>
          <a:p>
            <a:pPr algn="ctr"/>
            <a:r>
              <a:rPr lang="en-US" altLang="ko-KR" b="1" dirty="0">
                <a:solidFill>
                  <a:srgbClr val="0070C0"/>
                </a:solidFill>
              </a:rPr>
              <a:t>Wireframe</a:t>
            </a:r>
          </a:p>
          <a:p>
            <a:pPr algn="ctr"/>
            <a:endParaRPr lang="en-US" altLang="ko-KR" b="1" dirty="0">
              <a:solidFill>
                <a:srgbClr val="0070C0"/>
              </a:solidFill>
            </a:endParaRPr>
          </a:p>
          <a:p>
            <a:pPr algn="ctr"/>
            <a:r>
              <a:rPr lang="ko-KR" altLang="en-US" b="1" dirty="0">
                <a:solidFill>
                  <a:srgbClr val="00B050"/>
                </a:solidFill>
              </a:rPr>
              <a:t>소감</a:t>
            </a:r>
            <a:endParaRPr lang="en-US" altLang="ko-KR" b="1" dirty="0">
              <a:solidFill>
                <a:srgbClr val="00B050"/>
              </a:solidFill>
            </a:endParaRPr>
          </a:p>
          <a:p>
            <a:pPr algn="ctr"/>
            <a:endParaRPr lang="en-US" altLang="ko-KR" b="1" dirty="0">
              <a:solidFill>
                <a:srgbClr val="00B050"/>
              </a:solidFill>
            </a:endParaRPr>
          </a:p>
          <a:p>
            <a:pPr algn="ctr"/>
            <a:r>
              <a:rPr lang="ko-KR" altLang="en-US" b="1" dirty="0">
                <a:solidFill>
                  <a:srgbClr val="00B050"/>
                </a:solidFill>
              </a:rPr>
              <a:t>애자일 방법론 정리</a:t>
            </a:r>
            <a:endParaRPr lang="en-US" altLang="ko-KR" b="1" dirty="0">
              <a:solidFill>
                <a:srgbClr val="00B050"/>
              </a:solidFill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5509208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5424257" y="6913170"/>
            <a:ext cx="184731" cy="3174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sz="1463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62518"/>
            <a:ext cx="9906000" cy="392919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032372" y="4991714"/>
            <a:ext cx="4573688" cy="5924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25" dirty="0">
                <a:solidFill>
                  <a:srgbClr val="00B050"/>
                </a:solidFill>
              </a:rPr>
              <a:t>애자일 선언문</a:t>
            </a:r>
            <a:r>
              <a:rPr lang="ko-KR" altLang="en-US" sz="1625" dirty="0"/>
              <a:t>은</a:t>
            </a:r>
            <a:r>
              <a:rPr lang="en-US" altLang="ko-KR" sz="1625" dirty="0"/>
              <a:t> </a:t>
            </a:r>
            <a:r>
              <a:rPr lang="ko-KR" altLang="en-US" sz="1625" dirty="0">
                <a:solidFill>
                  <a:srgbClr val="00B050"/>
                </a:solidFill>
              </a:rPr>
              <a:t>추상적</a:t>
            </a:r>
            <a:r>
              <a:rPr lang="ko-KR" altLang="en-US" sz="1625" dirty="0"/>
              <a:t>이지만</a:t>
            </a:r>
            <a:r>
              <a:rPr lang="en-US" altLang="ko-KR" sz="1625" dirty="0"/>
              <a:t>,</a:t>
            </a:r>
          </a:p>
          <a:p>
            <a:r>
              <a:rPr lang="ko-KR" altLang="en-US" sz="1625" dirty="0"/>
              <a:t>소프트웨어 개발에 있어서 </a:t>
            </a:r>
            <a:r>
              <a:rPr lang="ko-KR" altLang="en-US" sz="1625" dirty="0">
                <a:solidFill>
                  <a:srgbClr val="00B050"/>
                </a:solidFill>
              </a:rPr>
              <a:t>굉장히 중요</a:t>
            </a:r>
            <a:r>
              <a:rPr lang="ko-KR" altLang="en-US" sz="1625" dirty="0"/>
              <a:t>합니다 </a:t>
            </a:r>
            <a:r>
              <a:rPr lang="en-US" altLang="ko-KR" sz="1625" dirty="0"/>
              <a:t>!</a:t>
            </a:r>
            <a:endParaRPr lang="ko-KR" altLang="en-US" sz="1625" dirty="0"/>
          </a:p>
        </p:txBody>
      </p:sp>
      <p:sp>
        <p:nvSpPr>
          <p:cNvPr id="7" name="제목 1"/>
          <p:cNvSpPr>
            <a:spLocks noGrp="1"/>
          </p:cNvSpPr>
          <p:nvPr>
            <p:ph type="ctrTitle"/>
          </p:nvPr>
        </p:nvSpPr>
        <p:spPr>
          <a:xfrm>
            <a:off x="7436714" y="62934"/>
            <a:ext cx="2420149" cy="363850"/>
          </a:xfrm>
        </p:spPr>
        <p:txBody>
          <a:bodyPr>
            <a:normAutofit fontScale="90000"/>
          </a:bodyPr>
          <a:lstStyle/>
          <a:p>
            <a:r>
              <a:rPr lang="ko-KR" altLang="en-US" sz="2000" dirty="0">
                <a:solidFill>
                  <a:srgbClr val="00B050"/>
                </a:solidFill>
              </a:rPr>
              <a:t>애자일</a:t>
            </a:r>
            <a:r>
              <a:rPr lang="ko-KR" altLang="en-US" sz="2000" dirty="0"/>
              <a:t> 방법론 정리</a:t>
            </a:r>
          </a:p>
        </p:txBody>
      </p:sp>
    </p:spTree>
    <p:extLst>
      <p:ext uri="{BB962C8B-B14F-4D97-AF65-F5344CB8AC3E}">
        <p14:creationId xmlns:p14="http://schemas.microsoft.com/office/powerpoint/2010/main" val="312337430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5424257" y="6913170"/>
            <a:ext cx="184731" cy="3174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sz="1463" dirty="0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2785" y="1589782"/>
            <a:ext cx="7459519" cy="418685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675222" y="948093"/>
            <a:ext cx="237283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600" dirty="0">
                <a:solidFill>
                  <a:srgbClr val="00B050"/>
                </a:solidFill>
              </a:rPr>
              <a:t>Scrum</a:t>
            </a:r>
            <a:r>
              <a:rPr lang="en-US" altLang="ko-KR" sz="2600" dirty="0"/>
              <a:t> Process</a:t>
            </a:r>
            <a:endParaRPr lang="ko-KR" altLang="en-US" sz="2600" dirty="0"/>
          </a:p>
        </p:txBody>
      </p:sp>
      <p:sp>
        <p:nvSpPr>
          <p:cNvPr id="5" name="제목 1"/>
          <p:cNvSpPr>
            <a:spLocks noGrp="1"/>
          </p:cNvSpPr>
          <p:nvPr>
            <p:ph type="ctrTitle"/>
          </p:nvPr>
        </p:nvSpPr>
        <p:spPr>
          <a:xfrm>
            <a:off x="7436714" y="62934"/>
            <a:ext cx="2420149" cy="363850"/>
          </a:xfrm>
        </p:spPr>
        <p:txBody>
          <a:bodyPr>
            <a:normAutofit fontScale="90000"/>
          </a:bodyPr>
          <a:lstStyle/>
          <a:p>
            <a:r>
              <a:rPr lang="ko-KR" altLang="en-US" sz="2000" dirty="0">
                <a:solidFill>
                  <a:srgbClr val="00B050"/>
                </a:solidFill>
              </a:rPr>
              <a:t>애자일</a:t>
            </a:r>
            <a:r>
              <a:rPr lang="ko-KR" altLang="en-US" sz="2000" dirty="0"/>
              <a:t> 방법론 정리</a:t>
            </a:r>
          </a:p>
        </p:txBody>
      </p:sp>
    </p:spTree>
    <p:extLst>
      <p:ext uri="{BB962C8B-B14F-4D97-AF65-F5344CB8AC3E}">
        <p14:creationId xmlns:p14="http://schemas.microsoft.com/office/powerpoint/2010/main" val="42657631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5424257" y="6913170"/>
            <a:ext cx="184731" cy="3174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sz="1463" dirty="0"/>
          </a:p>
        </p:txBody>
      </p:sp>
      <p:sp>
        <p:nvSpPr>
          <p:cNvPr id="12" name="TextBox 11"/>
          <p:cNvSpPr txBox="1"/>
          <p:nvPr/>
        </p:nvSpPr>
        <p:spPr>
          <a:xfrm>
            <a:off x="2639656" y="948093"/>
            <a:ext cx="444397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600" dirty="0">
                <a:solidFill>
                  <a:srgbClr val="00B050"/>
                </a:solidFill>
              </a:rPr>
              <a:t>XP</a:t>
            </a:r>
            <a:r>
              <a:rPr lang="en-US" altLang="ko-KR" sz="2600" dirty="0"/>
              <a:t> ( </a:t>
            </a:r>
            <a:r>
              <a:rPr lang="en-US" altLang="ko-KR" sz="2600" dirty="0" err="1"/>
              <a:t>eXtreme</a:t>
            </a:r>
            <a:r>
              <a:rPr lang="en-US" altLang="ko-KR" sz="2600" dirty="0"/>
              <a:t> Programming)</a:t>
            </a:r>
            <a:endParaRPr lang="ko-KR" altLang="en-US" sz="26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733" y="1423222"/>
            <a:ext cx="8013246" cy="4436381"/>
          </a:xfrm>
          <a:prstGeom prst="rect">
            <a:avLst/>
          </a:prstGeom>
        </p:spPr>
      </p:pic>
      <p:sp>
        <p:nvSpPr>
          <p:cNvPr id="5" name="제목 1"/>
          <p:cNvSpPr>
            <a:spLocks noGrp="1"/>
          </p:cNvSpPr>
          <p:nvPr>
            <p:ph type="ctrTitle"/>
          </p:nvPr>
        </p:nvSpPr>
        <p:spPr>
          <a:xfrm>
            <a:off x="7436714" y="62934"/>
            <a:ext cx="2420149" cy="363850"/>
          </a:xfrm>
        </p:spPr>
        <p:txBody>
          <a:bodyPr>
            <a:normAutofit fontScale="90000"/>
          </a:bodyPr>
          <a:lstStyle/>
          <a:p>
            <a:r>
              <a:rPr lang="ko-KR" altLang="en-US" sz="2000" dirty="0">
                <a:solidFill>
                  <a:srgbClr val="00B050"/>
                </a:solidFill>
              </a:rPr>
              <a:t>애자일</a:t>
            </a:r>
            <a:r>
              <a:rPr lang="ko-KR" altLang="en-US" sz="2000" dirty="0"/>
              <a:t> 방법론 정리</a:t>
            </a:r>
          </a:p>
        </p:txBody>
      </p:sp>
    </p:spTree>
    <p:extLst>
      <p:ext uri="{BB962C8B-B14F-4D97-AF65-F5344CB8AC3E}">
        <p14:creationId xmlns:p14="http://schemas.microsoft.com/office/powerpoint/2010/main" val="209613042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5424257" y="6913170"/>
            <a:ext cx="184731" cy="3174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sz="1463" dirty="0"/>
          </a:p>
        </p:txBody>
      </p:sp>
      <p:sp>
        <p:nvSpPr>
          <p:cNvPr id="12" name="TextBox 11"/>
          <p:cNvSpPr txBox="1"/>
          <p:nvPr/>
        </p:nvSpPr>
        <p:spPr>
          <a:xfrm>
            <a:off x="2966734" y="948093"/>
            <a:ext cx="378982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600" dirty="0">
                <a:solidFill>
                  <a:srgbClr val="00B050"/>
                </a:solidFill>
              </a:rPr>
              <a:t>린</a:t>
            </a:r>
            <a:r>
              <a:rPr lang="en-US" altLang="ko-KR" sz="2600" dirty="0">
                <a:solidFill>
                  <a:srgbClr val="00B050"/>
                </a:solidFill>
              </a:rPr>
              <a:t>Lean </a:t>
            </a:r>
            <a:r>
              <a:rPr lang="ko-KR" altLang="en-US" sz="2600" dirty="0"/>
              <a:t>소프트웨어 개발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3092" y="1784282"/>
            <a:ext cx="7530118" cy="4037772"/>
          </a:xfrm>
          <a:prstGeom prst="rect">
            <a:avLst/>
          </a:prstGeom>
        </p:spPr>
      </p:pic>
      <p:sp>
        <p:nvSpPr>
          <p:cNvPr id="5" name="제목 1"/>
          <p:cNvSpPr>
            <a:spLocks noGrp="1"/>
          </p:cNvSpPr>
          <p:nvPr>
            <p:ph type="ctrTitle"/>
          </p:nvPr>
        </p:nvSpPr>
        <p:spPr>
          <a:xfrm>
            <a:off x="7436714" y="62934"/>
            <a:ext cx="2420149" cy="363850"/>
          </a:xfrm>
        </p:spPr>
        <p:txBody>
          <a:bodyPr>
            <a:normAutofit fontScale="90000"/>
          </a:bodyPr>
          <a:lstStyle/>
          <a:p>
            <a:r>
              <a:rPr lang="ko-KR" altLang="en-US" sz="2000" dirty="0">
                <a:solidFill>
                  <a:srgbClr val="00B050"/>
                </a:solidFill>
              </a:rPr>
              <a:t>애자일</a:t>
            </a:r>
            <a:r>
              <a:rPr lang="ko-KR" altLang="en-US" sz="2000" dirty="0"/>
              <a:t> 방법론 정리</a:t>
            </a:r>
          </a:p>
        </p:txBody>
      </p:sp>
    </p:spTree>
    <p:extLst>
      <p:ext uri="{BB962C8B-B14F-4D97-AF65-F5344CB8AC3E}">
        <p14:creationId xmlns:p14="http://schemas.microsoft.com/office/powerpoint/2010/main" val="406937107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380826" y="1092354"/>
            <a:ext cx="5033750" cy="4424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75" dirty="0">
                <a:solidFill>
                  <a:srgbClr val="00B050"/>
                </a:solidFill>
              </a:rPr>
              <a:t>린</a:t>
            </a:r>
            <a:r>
              <a:rPr lang="en-US" altLang="ko-KR" sz="2275" dirty="0">
                <a:solidFill>
                  <a:srgbClr val="00B050"/>
                </a:solidFill>
              </a:rPr>
              <a:t>Lean </a:t>
            </a:r>
            <a:r>
              <a:rPr lang="ko-KR" altLang="en-US" sz="2275" dirty="0" err="1"/>
              <a:t>스타트업</a:t>
            </a:r>
            <a:r>
              <a:rPr lang="en-US" altLang="ko-KR" sz="2275" dirty="0"/>
              <a:t> </a:t>
            </a:r>
            <a:r>
              <a:rPr lang="ko-KR" altLang="en-US" sz="2275" dirty="0"/>
              <a:t>개발의 핵심</a:t>
            </a:r>
            <a:r>
              <a:rPr lang="en-US" altLang="ko-KR" sz="2275" dirty="0"/>
              <a:t>?  </a:t>
            </a:r>
            <a:r>
              <a:rPr lang="ko-KR" altLang="en-US" sz="2275" dirty="0" err="1">
                <a:solidFill>
                  <a:srgbClr val="00B050"/>
                </a:solidFill>
              </a:rPr>
              <a:t>칸반</a:t>
            </a:r>
            <a:r>
              <a:rPr lang="en-US" altLang="ko-KR" sz="2275" dirty="0"/>
              <a:t>!</a:t>
            </a:r>
            <a:endParaRPr lang="ko-KR" altLang="en-US" sz="2275" dirty="0"/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4139" y="1947718"/>
            <a:ext cx="6383513" cy="320898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597371" y="5057150"/>
            <a:ext cx="2372765" cy="3174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63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ko-KR" altLang="en-US" sz="1463" dirty="0" err="1">
                <a:solidFill>
                  <a:schemeClr val="bg1">
                    <a:lumMod val="65000"/>
                  </a:schemeClr>
                </a:solidFill>
              </a:rPr>
              <a:t>칸반</a:t>
            </a:r>
            <a:r>
              <a:rPr lang="ko-KR" altLang="en-US" sz="1463" dirty="0">
                <a:solidFill>
                  <a:schemeClr val="bg1">
                    <a:lumMod val="65000"/>
                  </a:schemeClr>
                </a:solidFill>
              </a:rPr>
              <a:t> 워크플로 보드 예시</a:t>
            </a:r>
            <a:r>
              <a:rPr lang="en-US" altLang="ko-KR" sz="1463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463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제목 1"/>
          <p:cNvSpPr>
            <a:spLocks noGrp="1"/>
          </p:cNvSpPr>
          <p:nvPr>
            <p:ph type="ctrTitle"/>
          </p:nvPr>
        </p:nvSpPr>
        <p:spPr>
          <a:xfrm>
            <a:off x="7436714" y="62934"/>
            <a:ext cx="2420149" cy="363850"/>
          </a:xfrm>
        </p:spPr>
        <p:txBody>
          <a:bodyPr>
            <a:normAutofit fontScale="90000"/>
          </a:bodyPr>
          <a:lstStyle/>
          <a:p>
            <a:r>
              <a:rPr lang="ko-KR" altLang="en-US" sz="2000" dirty="0">
                <a:solidFill>
                  <a:srgbClr val="00B050"/>
                </a:solidFill>
              </a:rPr>
              <a:t>애자일</a:t>
            </a:r>
            <a:r>
              <a:rPr lang="ko-KR" altLang="en-US" sz="2000" dirty="0"/>
              <a:t> 방법론 정리</a:t>
            </a:r>
          </a:p>
        </p:txBody>
      </p:sp>
    </p:spTree>
    <p:extLst>
      <p:ext uri="{BB962C8B-B14F-4D97-AF65-F5344CB8AC3E}">
        <p14:creationId xmlns:p14="http://schemas.microsoft.com/office/powerpoint/2010/main" val="101984447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23501"/>
            <a:ext cx="9906000" cy="145961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424257" y="6913170"/>
            <a:ext cx="184731" cy="3174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sz="1463" dirty="0"/>
          </a:p>
        </p:txBody>
      </p:sp>
      <p:sp>
        <p:nvSpPr>
          <p:cNvPr id="12" name="TextBox 11"/>
          <p:cNvSpPr txBox="1"/>
          <p:nvPr/>
        </p:nvSpPr>
        <p:spPr>
          <a:xfrm>
            <a:off x="3324418" y="1114961"/>
            <a:ext cx="308610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600" dirty="0"/>
              <a:t>애자일 방법론 </a:t>
            </a:r>
            <a:r>
              <a:rPr lang="ko-KR" altLang="en-US" sz="2600" dirty="0">
                <a:solidFill>
                  <a:srgbClr val="00B050"/>
                </a:solidFill>
              </a:rPr>
              <a:t>용어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08508"/>
            <a:ext cx="9906000" cy="1459613"/>
          </a:xfrm>
          <a:prstGeom prst="rect">
            <a:avLst/>
          </a:prstGeom>
        </p:spPr>
      </p:pic>
      <p:sp>
        <p:nvSpPr>
          <p:cNvPr id="7" name="제목 1"/>
          <p:cNvSpPr>
            <a:spLocks noGrp="1"/>
          </p:cNvSpPr>
          <p:nvPr>
            <p:ph type="ctrTitle"/>
          </p:nvPr>
        </p:nvSpPr>
        <p:spPr>
          <a:xfrm>
            <a:off x="7436714" y="62934"/>
            <a:ext cx="2420149" cy="363850"/>
          </a:xfrm>
        </p:spPr>
        <p:txBody>
          <a:bodyPr>
            <a:normAutofit fontScale="90000"/>
          </a:bodyPr>
          <a:lstStyle/>
          <a:p>
            <a:r>
              <a:rPr lang="ko-KR" altLang="en-US" sz="2000" dirty="0">
                <a:solidFill>
                  <a:srgbClr val="00B050"/>
                </a:solidFill>
              </a:rPr>
              <a:t>애자일</a:t>
            </a:r>
            <a:r>
              <a:rPr lang="ko-KR" altLang="en-US" sz="2000" dirty="0"/>
              <a:t> 방법론 정리</a:t>
            </a:r>
          </a:p>
        </p:txBody>
      </p:sp>
    </p:spTree>
    <p:extLst>
      <p:ext uri="{BB962C8B-B14F-4D97-AF65-F5344CB8AC3E}">
        <p14:creationId xmlns:p14="http://schemas.microsoft.com/office/powerpoint/2010/main" val="226134998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314363" y="2802255"/>
            <a:ext cx="1943417" cy="6632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b="1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END PAGE</a:t>
            </a:r>
          </a:p>
        </p:txBody>
      </p:sp>
      <p:cxnSp>
        <p:nvCxnSpPr>
          <p:cNvPr id="7" name="직선 연결선 6"/>
          <p:cNvCxnSpPr/>
          <p:nvPr/>
        </p:nvCxnSpPr>
        <p:spPr>
          <a:xfrm>
            <a:off x="417782" y="3658362"/>
            <a:ext cx="970059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99726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1372487" y="116632"/>
            <a:ext cx="4434915" cy="288032"/>
          </a:xfrm>
        </p:spPr>
        <p:txBody>
          <a:bodyPr/>
          <a:lstStyle/>
          <a:p>
            <a:r>
              <a:rPr lang="en-US" altLang="ko-KR" dirty="0"/>
              <a:t>‘S</a:t>
            </a:r>
            <a:r>
              <a:rPr lang="ko-KR" altLang="en-US" dirty="0"/>
              <a:t>헬스</a:t>
            </a:r>
            <a:r>
              <a:rPr lang="en-US" altLang="ko-KR" dirty="0"/>
              <a:t>’ App</a:t>
            </a:r>
            <a:r>
              <a:rPr lang="ko-KR" altLang="en-US" dirty="0"/>
              <a:t>의 </a:t>
            </a:r>
            <a:r>
              <a:rPr lang="en-US" altLang="ko-KR" dirty="0"/>
              <a:t>Reverse-engineering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ko-KR" altLang="en-US" dirty="0"/>
              <a:t>요약본 </a:t>
            </a:r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ko-KR" altLang="en-US" dirty="0"/>
              <a:t>윤병헌</a:t>
            </a:r>
          </a:p>
        </p:txBody>
      </p:sp>
      <p:sp>
        <p:nvSpPr>
          <p:cNvPr id="21" name="텍스트 개체 틀 4"/>
          <p:cNvSpPr>
            <a:spLocks noGrp="1"/>
          </p:cNvSpPr>
          <p:nvPr>
            <p:ph type="body" sz="quarter" idx="16"/>
          </p:nvPr>
        </p:nvSpPr>
        <p:spPr>
          <a:xfrm>
            <a:off x="1371650" y="376089"/>
            <a:ext cx="2492803" cy="288032"/>
          </a:xfrm>
        </p:spPr>
        <p:txBody>
          <a:bodyPr/>
          <a:lstStyle/>
          <a:p>
            <a:r>
              <a:rPr lang="en-US" altLang="ko-KR" dirty="0"/>
              <a:t>S</a:t>
            </a:r>
            <a:r>
              <a:rPr lang="ko-KR" altLang="en-US" dirty="0" err="1"/>
              <a:t>매니져</a:t>
            </a:r>
            <a:endParaRPr lang="ko-KR" alt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679810" y="1268760"/>
            <a:ext cx="2913570" cy="369332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FF0000"/>
                </a:solidFill>
              </a:rPr>
              <a:t>기본적인 작업 과정</a:t>
            </a:r>
            <a:endParaRPr lang="en-US" altLang="ko-KR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944888" y="2132856"/>
            <a:ext cx="72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972631" y="1809690"/>
            <a:ext cx="19094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①    강의 수강</a:t>
            </a:r>
            <a:endParaRPr lang="en-US" altLang="ko-KR" dirty="0"/>
          </a:p>
          <a:p>
            <a:r>
              <a:rPr lang="en-US" altLang="ko-KR" dirty="0"/>
              <a:t>   + </a:t>
            </a:r>
            <a:r>
              <a:rPr lang="ko-KR" altLang="en-US" dirty="0"/>
              <a:t>교과서 참고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779113" y="1862392"/>
            <a:ext cx="2561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② </a:t>
            </a:r>
            <a:r>
              <a:rPr lang="en-US" altLang="ko-KR" dirty="0"/>
              <a:t>Note </a:t>
            </a:r>
            <a:r>
              <a:rPr lang="ko-KR" altLang="en-US" dirty="0"/>
              <a:t>필기자료 참고</a:t>
            </a:r>
            <a:endParaRPr lang="en-US" altLang="ko-KR" dirty="0"/>
          </a:p>
        </p:txBody>
      </p:sp>
      <p:sp>
        <p:nvSpPr>
          <p:cNvPr id="14" name="TextBox 13"/>
          <p:cNvSpPr txBox="1"/>
          <p:nvPr/>
        </p:nvSpPr>
        <p:spPr>
          <a:xfrm>
            <a:off x="7505701" y="1862392"/>
            <a:ext cx="958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③ 작업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942" y="2456021"/>
            <a:ext cx="2956867" cy="3684569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8862" y="2456021"/>
            <a:ext cx="2662103" cy="3588172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08196">
            <a:off x="4416362" y="4438345"/>
            <a:ext cx="2066603" cy="1287524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10614">
            <a:off x="7733886" y="2424246"/>
            <a:ext cx="1617755" cy="1410856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2156">
            <a:off x="6824330" y="3487526"/>
            <a:ext cx="2801835" cy="1490018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69390">
            <a:off x="6889384" y="4001987"/>
            <a:ext cx="1232634" cy="2411284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80565">
            <a:off x="8415294" y="4840563"/>
            <a:ext cx="826429" cy="160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2078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1372487" y="116632"/>
            <a:ext cx="4434915" cy="288032"/>
          </a:xfrm>
        </p:spPr>
        <p:txBody>
          <a:bodyPr/>
          <a:lstStyle/>
          <a:p>
            <a:r>
              <a:rPr lang="en-US" altLang="ko-KR" dirty="0"/>
              <a:t>‘S</a:t>
            </a:r>
            <a:r>
              <a:rPr lang="ko-KR" altLang="en-US" dirty="0"/>
              <a:t>헬스</a:t>
            </a:r>
            <a:r>
              <a:rPr lang="en-US" altLang="ko-KR" dirty="0"/>
              <a:t>’ App</a:t>
            </a:r>
            <a:r>
              <a:rPr lang="ko-KR" altLang="en-US" dirty="0"/>
              <a:t>의 </a:t>
            </a:r>
            <a:r>
              <a:rPr lang="en-US" altLang="ko-KR" dirty="0"/>
              <a:t>Reverse-engineering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ko-KR" altLang="en-US" dirty="0"/>
              <a:t>분석 앱 개요 </a:t>
            </a:r>
            <a:r>
              <a:rPr lang="en-US" altLang="ko-KR" dirty="0"/>
              <a:t>(1)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ko-KR" altLang="en-US" dirty="0"/>
              <a:t>윤병헌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32520" y="1196752"/>
            <a:ext cx="84969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0070C0"/>
                </a:solidFill>
                <a:ea typeface="나눔고딕" panose="020D0604000000000000"/>
              </a:rPr>
              <a:t>Reverse Engineering</a:t>
            </a:r>
            <a:r>
              <a:rPr lang="ko-KR" altLang="en-US" sz="2000" dirty="0">
                <a:solidFill>
                  <a:srgbClr val="0070C0"/>
                </a:solidFill>
                <a:ea typeface="나눔고딕" panose="020D0604000000000000"/>
              </a:rPr>
              <a:t> 대상</a:t>
            </a:r>
            <a:r>
              <a:rPr lang="en-US" altLang="ko-KR" sz="2000" dirty="0">
                <a:solidFill>
                  <a:srgbClr val="0070C0"/>
                </a:solidFill>
                <a:ea typeface="나눔고딕" panose="020D0604000000000000"/>
              </a:rPr>
              <a:t> (</a:t>
            </a:r>
            <a:r>
              <a:rPr lang="ko-KR" altLang="en-US" sz="2000" dirty="0">
                <a:solidFill>
                  <a:srgbClr val="0070C0"/>
                </a:solidFill>
                <a:ea typeface="나눔고딕" panose="020D0604000000000000"/>
              </a:rPr>
              <a:t>조건</a:t>
            </a:r>
            <a:r>
              <a:rPr lang="en-US" altLang="ko-KR" sz="2000" dirty="0">
                <a:solidFill>
                  <a:srgbClr val="0070C0"/>
                </a:solidFill>
                <a:ea typeface="나눔고딕" panose="020D0604000000000000"/>
              </a:rPr>
              <a:t>)</a:t>
            </a:r>
            <a:r>
              <a:rPr lang="ko-KR" altLang="en-US" sz="2000" dirty="0">
                <a:solidFill>
                  <a:srgbClr val="0070C0"/>
                </a:solidFill>
                <a:ea typeface="나눔고딕" panose="020D0604000000000000"/>
              </a:rPr>
              <a:t> </a:t>
            </a:r>
            <a:endParaRPr lang="en-US" altLang="ko-KR" sz="2000" dirty="0">
              <a:solidFill>
                <a:srgbClr val="0070C0"/>
              </a:solidFill>
              <a:ea typeface="나눔고딕" panose="020D060400000000000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234507" y="2492896"/>
            <a:ext cx="2540788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ea typeface="나눔고딕" panose="020D0604000000000000"/>
              </a:rPr>
              <a:t>       App</a:t>
            </a:r>
            <a:r>
              <a:rPr lang="ko-KR" altLang="en-US" dirty="0">
                <a:ea typeface="나눔고딕" panose="020D0604000000000000"/>
              </a:rPr>
              <a:t> 정보</a:t>
            </a:r>
            <a:endParaRPr lang="en-US" altLang="ko-KR" dirty="0">
              <a:ea typeface="나눔고딕" panose="020D0604000000000000"/>
            </a:endParaRPr>
          </a:p>
          <a:p>
            <a:pPr algn="ctr"/>
            <a:endParaRPr lang="en-US" altLang="ko-KR" sz="1400" dirty="0">
              <a:ea typeface="나눔고딕" panose="020D0604000000000000"/>
            </a:endParaRPr>
          </a:p>
          <a:p>
            <a:pPr algn="ctr"/>
            <a:endParaRPr lang="en-US" altLang="ko-KR" sz="1400" dirty="0">
              <a:ea typeface="나눔고딕" panose="020D0604000000000000"/>
            </a:endParaRPr>
          </a:p>
          <a:p>
            <a:pPr algn="ctr"/>
            <a:endParaRPr lang="en-US" altLang="ko-KR" sz="1400" dirty="0">
              <a:ea typeface="나눔고딕" panose="020D0604000000000000"/>
            </a:endParaRPr>
          </a:p>
          <a:p>
            <a:r>
              <a:rPr lang="ko-KR" altLang="en-US" sz="1600" dirty="0"/>
              <a:t>○ </a:t>
            </a:r>
            <a:r>
              <a:rPr lang="ko-KR" altLang="en-US" sz="1600" dirty="0">
                <a:ea typeface="나눔고딕" panose="020D0604000000000000"/>
              </a:rPr>
              <a:t>명칭</a:t>
            </a:r>
            <a:r>
              <a:rPr lang="en-US" altLang="ko-KR" sz="1600" dirty="0">
                <a:ea typeface="나눔고딕" panose="020D0604000000000000"/>
              </a:rPr>
              <a:t>:  </a:t>
            </a:r>
            <a:r>
              <a:rPr lang="en-US" altLang="ko-KR" sz="1600" dirty="0">
                <a:solidFill>
                  <a:srgbClr val="0070C0"/>
                </a:solidFill>
                <a:ea typeface="나눔고딕" panose="020D0604000000000000"/>
              </a:rPr>
              <a:t>S</a:t>
            </a:r>
            <a:r>
              <a:rPr lang="ko-KR" altLang="en-US" sz="1600" dirty="0">
                <a:solidFill>
                  <a:srgbClr val="0070C0"/>
                </a:solidFill>
                <a:ea typeface="나눔고딕" panose="020D0604000000000000"/>
              </a:rPr>
              <a:t>헬스</a:t>
            </a:r>
            <a:endParaRPr lang="en-US" altLang="ko-KR" sz="1600" dirty="0">
              <a:solidFill>
                <a:srgbClr val="0070C0"/>
              </a:solidFill>
              <a:ea typeface="나눔고딕" panose="020D0604000000000000"/>
            </a:endParaRPr>
          </a:p>
          <a:p>
            <a:endParaRPr lang="en-US" altLang="ko-KR" sz="1600" dirty="0">
              <a:solidFill>
                <a:srgbClr val="0070C0"/>
              </a:solidFill>
              <a:ea typeface="나눔고딕" panose="020D0604000000000000"/>
            </a:endParaRPr>
          </a:p>
          <a:p>
            <a:r>
              <a:rPr lang="ko-KR" altLang="en-US" sz="1600" dirty="0"/>
              <a:t>○ </a:t>
            </a:r>
            <a:r>
              <a:rPr lang="ko-KR" altLang="en-US" sz="1600" dirty="0">
                <a:ea typeface="나눔고딕" panose="020D0604000000000000"/>
              </a:rPr>
              <a:t>평점</a:t>
            </a:r>
            <a:r>
              <a:rPr lang="en-US" altLang="ko-KR" sz="1600" dirty="0">
                <a:ea typeface="나눔고딕" panose="020D0604000000000000"/>
              </a:rPr>
              <a:t>:  4.1</a:t>
            </a:r>
          </a:p>
          <a:p>
            <a:endParaRPr lang="en-US" altLang="ko-KR" sz="1600" dirty="0">
              <a:ea typeface="나눔고딕" panose="020D0604000000000000"/>
            </a:endParaRPr>
          </a:p>
          <a:p>
            <a:r>
              <a:rPr lang="ko-KR" altLang="en-US" sz="1600" dirty="0"/>
              <a:t>○ </a:t>
            </a:r>
            <a:r>
              <a:rPr lang="ko-KR" altLang="en-US" sz="1600" dirty="0">
                <a:ea typeface="나눔고딕" panose="020D0604000000000000"/>
              </a:rPr>
              <a:t>다운로드 수</a:t>
            </a:r>
            <a:r>
              <a:rPr lang="en-US" altLang="ko-KR" sz="1600" dirty="0">
                <a:ea typeface="나눔고딕" panose="020D0604000000000000"/>
              </a:rPr>
              <a:t>: </a:t>
            </a:r>
            <a:r>
              <a:rPr lang="ko-KR" altLang="en-US" sz="1600" dirty="0">
                <a:ea typeface="나눔고딕" panose="020D0604000000000000"/>
              </a:rPr>
              <a:t>약 </a:t>
            </a:r>
            <a:r>
              <a:rPr lang="en-US" altLang="ko-KR" sz="1600" dirty="0">
                <a:ea typeface="나눔고딕" panose="020D0604000000000000"/>
              </a:rPr>
              <a:t>1</a:t>
            </a:r>
            <a:r>
              <a:rPr lang="ko-KR" altLang="en-US" sz="1600" dirty="0">
                <a:ea typeface="나눔고딕" panose="020D0604000000000000"/>
              </a:rPr>
              <a:t>억</a:t>
            </a:r>
            <a:endParaRPr lang="en-US" altLang="ko-KR" sz="1600" dirty="0">
              <a:ea typeface="나눔고딕" panose="020D0604000000000000"/>
            </a:endParaRPr>
          </a:p>
          <a:p>
            <a:endParaRPr lang="en-US" altLang="ko-KR" sz="1600" dirty="0">
              <a:ea typeface="나눔고딕" panose="020D0604000000000000"/>
            </a:endParaRPr>
          </a:p>
          <a:p>
            <a:r>
              <a:rPr lang="ko-KR" altLang="en-US" sz="1600" dirty="0"/>
              <a:t>○  </a:t>
            </a:r>
            <a:r>
              <a:rPr lang="ko-KR" altLang="en-US" sz="1600" dirty="0">
                <a:ea typeface="나눔고딕" panose="020D0604000000000000"/>
              </a:rPr>
              <a:t>버전</a:t>
            </a:r>
            <a:r>
              <a:rPr lang="en-US" altLang="ko-KR" sz="1600" dirty="0">
                <a:ea typeface="나눔고딕" panose="020D0604000000000000"/>
              </a:rPr>
              <a:t>: 5.3.1.0005</a:t>
            </a:r>
          </a:p>
          <a:p>
            <a:endParaRPr lang="en-US" altLang="ko-KR" sz="1600" dirty="0">
              <a:ea typeface="나눔고딕" panose="020D0604000000000000"/>
            </a:endParaRPr>
          </a:p>
          <a:p>
            <a:r>
              <a:rPr lang="ko-KR" altLang="en-US" sz="1600" dirty="0"/>
              <a:t>○  </a:t>
            </a:r>
            <a:r>
              <a:rPr lang="ko-KR" altLang="en-US" sz="1400" dirty="0">
                <a:ea typeface="나눔고딕" panose="020D0604000000000000"/>
              </a:rPr>
              <a:t>콘텐츠 등급</a:t>
            </a:r>
            <a:r>
              <a:rPr lang="en-US" altLang="ko-KR" sz="1400" dirty="0">
                <a:ea typeface="나눔고딕" panose="020D0604000000000000"/>
              </a:rPr>
              <a:t>: </a:t>
            </a:r>
            <a:r>
              <a:rPr lang="ko-KR" altLang="en-US" sz="1400" dirty="0">
                <a:ea typeface="나눔고딕" panose="020D0604000000000000"/>
              </a:rPr>
              <a:t>만 </a:t>
            </a:r>
            <a:r>
              <a:rPr lang="en-US" altLang="ko-KR" sz="1400" dirty="0">
                <a:ea typeface="나눔고딕" panose="020D0604000000000000"/>
              </a:rPr>
              <a:t>3</a:t>
            </a:r>
            <a:r>
              <a:rPr lang="ko-KR" altLang="en-US" sz="1400" dirty="0">
                <a:ea typeface="나눔고딕" panose="020D0604000000000000"/>
              </a:rPr>
              <a:t>세 이상</a:t>
            </a:r>
            <a:endParaRPr lang="en-US" altLang="ko-KR" sz="1600" dirty="0">
              <a:ea typeface="나눔고딕" panose="020D0604000000000000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483941" y="2286788"/>
            <a:ext cx="2212724" cy="3933733"/>
            <a:chOff x="593921" y="2736202"/>
            <a:chExt cx="1824580" cy="3243699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3921" y="2736202"/>
              <a:ext cx="1824580" cy="3243699"/>
            </a:xfrm>
            <a:prstGeom prst="rect">
              <a:avLst/>
            </a:prstGeom>
          </p:spPr>
        </p:pic>
        <p:sp>
          <p:nvSpPr>
            <p:cNvPr id="13" name="직사각형 12"/>
            <p:cNvSpPr/>
            <p:nvPr/>
          </p:nvSpPr>
          <p:spPr>
            <a:xfrm>
              <a:off x="1506110" y="4418632"/>
              <a:ext cx="400760" cy="54887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4" name="그림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4797" y="2300927"/>
            <a:ext cx="2190451" cy="3894135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5924" y="2286788"/>
            <a:ext cx="2199614" cy="3910426"/>
          </a:xfrm>
          <a:prstGeom prst="rect">
            <a:avLst/>
          </a:prstGeom>
        </p:spPr>
      </p:pic>
      <p:grpSp>
        <p:nvGrpSpPr>
          <p:cNvPr id="18" name="그룹 17"/>
          <p:cNvGrpSpPr/>
          <p:nvPr/>
        </p:nvGrpSpPr>
        <p:grpSpPr>
          <a:xfrm>
            <a:off x="914535" y="1800612"/>
            <a:ext cx="1351291" cy="369332"/>
            <a:chOff x="725546" y="6085173"/>
            <a:chExt cx="1351291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1103494" y="6104073"/>
              <a:ext cx="97334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ea typeface="나눔고딕" panose="020D0604000000000000"/>
                </a:rPr>
                <a:t>건강</a:t>
              </a:r>
              <a:r>
                <a:rPr lang="en-US" altLang="ko-KR" sz="1400" dirty="0">
                  <a:ea typeface="나눔고딕" panose="020D0604000000000000"/>
                </a:rPr>
                <a:t>/</a:t>
              </a:r>
              <a:r>
                <a:rPr lang="ko-KR" altLang="en-US" sz="1400" dirty="0">
                  <a:ea typeface="나눔고딕" panose="020D0604000000000000"/>
                </a:rPr>
                <a:t>운동</a:t>
              </a:r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725546" y="6085173"/>
              <a:ext cx="4972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①</a:t>
              </a:r>
              <a:r>
                <a:rPr lang="en-US" altLang="ko-KR" dirty="0"/>
                <a:t> </a:t>
              </a:r>
              <a:endParaRPr lang="ko-KR" altLang="en-US" dirty="0"/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3152800" y="1796692"/>
            <a:ext cx="1242177" cy="430887"/>
            <a:chOff x="2792760" y="6019434"/>
            <a:chExt cx="1242177" cy="430887"/>
          </a:xfrm>
        </p:grpSpPr>
        <p:sp>
          <p:nvSpPr>
            <p:cNvPr id="8" name="TextBox 7"/>
            <p:cNvSpPr txBox="1"/>
            <p:nvPr/>
          </p:nvSpPr>
          <p:spPr>
            <a:xfrm>
              <a:off x="3144950" y="6019434"/>
              <a:ext cx="889987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dirty="0">
                  <a:ea typeface="나눔고딕" panose="020D0604000000000000"/>
                </a:rPr>
                <a:t>사용자와의</a:t>
              </a:r>
              <a:endParaRPr lang="en-US" altLang="ko-KR" sz="1100" dirty="0">
                <a:ea typeface="나눔고딕" panose="020D0604000000000000"/>
              </a:endParaRPr>
            </a:p>
            <a:p>
              <a:pPr algn="ctr"/>
              <a:r>
                <a:rPr lang="en-US" altLang="ko-KR" sz="1100" dirty="0">
                  <a:ea typeface="나눔고딕" panose="020D0604000000000000"/>
                </a:rPr>
                <a:t>Interaction</a:t>
              </a:r>
              <a:endParaRPr lang="ko-KR" altLang="en-US" sz="1100" dirty="0">
                <a:ea typeface="나눔고딕" panose="020D060400000000000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792760" y="6024711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②</a:t>
              </a: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5315613" y="1798178"/>
            <a:ext cx="1516026" cy="430887"/>
            <a:chOff x="4775275" y="6019434"/>
            <a:chExt cx="1516026" cy="430887"/>
          </a:xfrm>
        </p:grpSpPr>
        <p:sp>
          <p:nvSpPr>
            <p:cNvPr id="9" name="TextBox 8"/>
            <p:cNvSpPr txBox="1"/>
            <p:nvPr/>
          </p:nvSpPr>
          <p:spPr>
            <a:xfrm>
              <a:off x="5083919" y="6019434"/>
              <a:ext cx="120738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>
                  <a:latin typeface="Berlin Sans FB Demi" panose="020E0802020502020306" pitchFamily="34" charset="0"/>
                  <a:ea typeface="나눔고딕" panose="020D0604000000000000"/>
                </a:rPr>
                <a:t>기능모델링 </a:t>
              </a:r>
              <a:r>
                <a:rPr lang="en-US" altLang="ko-KR" sz="1100" dirty="0">
                  <a:latin typeface="Berlin Sans FB Demi" panose="020E0802020502020306" pitchFamily="34" charset="0"/>
                  <a:ea typeface="나눔고딕" panose="020D0604000000000000"/>
                </a:rPr>
                <a:t>&amp;</a:t>
              </a:r>
            </a:p>
            <a:p>
              <a:r>
                <a:rPr lang="ko-KR" altLang="en-US" sz="1100" dirty="0">
                  <a:latin typeface="Berlin Sans FB Demi" panose="020E0802020502020306" pitchFamily="34" charset="0"/>
                  <a:ea typeface="나눔고딕" panose="020D0604000000000000"/>
                </a:rPr>
                <a:t>정보모델링 가능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775275" y="6043346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③</a:t>
              </a:r>
            </a:p>
          </p:txBody>
        </p:sp>
      </p:grpSp>
      <p:sp>
        <p:nvSpPr>
          <p:cNvPr id="21" name="텍스트 개체 틀 4"/>
          <p:cNvSpPr>
            <a:spLocks noGrp="1"/>
          </p:cNvSpPr>
          <p:nvPr>
            <p:ph type="body" sz="quarter" idx="16"/>
          </p:nvPr>
        </p:nvSpPr>
        <p:spPr>
          <a:xfrm>
            <a:off x="1371650" y="376089"/>
            <a:ext cx="2492803" cy="288032"/>
          </a:xfrm>
        </p:spPr>
        <p:txBody>
          <a:bodyPr/>
          <a:lstStyle/>
          <a:p>
            <a:r>
              <a:rPr lang="en-US" altLang="ko-KR" dirty="0"/>
              <a:t>S</a:t>
            </a:r>
            <a:r>
              <a:rPr lang="ko-KR" altLang="en-US" dirty="0"/>
              <a:t>헬스</a:t>
            </a:r>
          </a:p>
        </p:txBody>
      </p:sp>
    </p:spTree>
    <p:extLst>
      <p:ext uri="{BB962C8B-B14F-4D97-AF65-F5344CB8AC3E}">
        <p14:creationId xmlns:p14="http://schemas.microsoft.com/office/powerpoint/2010/main" val="26594207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ko-KR" altLang="en-US" dirty="0"/>
              <a:t>분석 앱 개요</a:t>
            </a:r>
            <a:r>
              <a:rPr lang="en-US" altLang="ko-KR" dirty="0"/>
              <a:t> (2)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ko-KR" altLang="en-US" dirty="0"/>
              <a:t>윤병헌</a:t>
            </a:r>
          </a:p>
        </p:txBody>
      </p:sp>
      <p:sp>
        <p:nvSpPr>
          <p:cNvPr id="7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1372487" y="116632"/>
            <a:ext cx="4434915" cy="288032"/>
          </a:xfrm>
        </p:spPr>
        <p:txBody>
          <a:bodyPr/>
          <a:lstStyle/>
          <a:p>
            <a:r>
              <a:rPr lang="en-US" altLang="ko-KR" dirty="0"/>
              <a:t>‘S</a:t>
            </a:r>
            <a:r>
              <a:rPr lang="ko-KR" altLang="en-US" dirty="0"/>
              <a:t>헬스</a:t>
            </a:r>
            <a:r>
              <a:rPr lang="en-US" altLang="ko-KR" dirty="0"/>
              <a:t>’ App</a:t>
            </a:r>
            <a:r>
              <a:rPr lang="ko-KR" altLang="en-US" dirty="0"/>
              <a:t>의 </a:t>
            </a:r>
            <a:r>
              <a:rPr lang="en-US" altLang="ko-KR" dirty="0"/>
              <a:t>Reverse-engineering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574681" y="2132856"/>
            <a:ext cx="1721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ea typeface="나눔고딕" panose="020D0604000000000000"/>
              </a:rPr>
              <a:t>○ </a:t>
            </a:r>
            <a:r>
              <a:rPr lang="en-US" altLang="ko-KR" dirty="0">
                <a:solidFill>
                  <a:srgbClr val="FF0000"/>
                </a:solidFill>
                <a:ea typeface="나눔고딕" panose="020D0604000000000000"/>
              </a:rPr>
              <a:t>UI</a:t>
            </a:r>
            <a:r>
              <a:rPr lang="ko-KR" altLang="en-US" dirty="0">
                <a:solidFill>
                  <a:srgbClr val="FF0000"/>
                </a:solidFill>
                <a:ea typeface="나눔고딕" panose="020D0604000000000000"/>
              </a:rPr>
              <a:t>가 간결함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572929" y="2594053"/>
            <a:ext cx="3484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ea typeface="나눔고딕" panose="020D0604000000000000"/>
              </a:rPr>
              <a:t>○ 사용자 간 </a:t>
            </a:r>
            <a:r>
              <a:rPr lang="ko-KR" altLang="en-US" dirty="0">
                <a:solidFill>
                  <a:srgbClr val="FF0000"/>
                </a:solidFill>
                <a:ea typeface="나눔고딕" panose="020D0604000000000000"/>
              </a:rPr>
              <a:t>경쟁</a:t>
            </a:r>
            <a:r>
              <a:rPr lang="ko-KR" altLang="en-US" dirty="0">
                <a:ea typeface="나눔고딕" panose="020D0604000000000000"/>
              </a:rPr>
              <a:t> 기능 </a:t>
            </a:r>
            <a:r>
              <a:rPr lang="en-US" altLang="ko-KR" dirty="0">
                <a:ea typeface="나눔고딕" panose="020D0604000000000000"/>
              </a:rPr>
              <a:t>(</a:t>
            </a:r>
            <a:r>
              <a:rPr lang="ko-KR" altLang="en-US" dirty="0" err="1">
                <a:ea typeface="나눔고딕" panose="020D0604000000000000"/>
              </a:rPr>
              <a:t>투게더</a:t>
            </a:r>
            <a:r>
              <a:rPr lang="en-US" altLang="ko-KR" dirty="0">
                <a:ea typeface="나눔고딕" panose="020D0604000000000000"/>
              </a:rPr>
              <a:t>)</a:t>
            </a:r>
            <a:endParaRPr lang="ko-KR" altLang="en-US" dirty="0">
              <a:ea typeface="나눔고딕" panose="020D060400000000000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572929" y="3491958"/>
            <a:ext cx="3988583" cy="378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ea typeface="나눔고딕" panose="020D0604000000000000"/>
              </a:rPr>
              <a:t>○ </a:t>
            </a:r>
            <a:r>
              <a:rPr lang="ko-KR" altLang="en-US" dirty="0">
                <a:solidFill>
                  <a:srgbClr val="FF0000"/>
                </a:solidFill>
                <a:ea typeface="나눔고딕" panose="020D0604000000000000"/>
              </a:rPr>
              <a:t>다른 </a:t>
            </a:r>
            <a:r>
              <a:rPr lang="en-US" altLang="ko-KR" dirty="0">
                <a:solidFill>
                  <a:srgbClr val="FF0000"/>
                </a:solidFill>
                <a:ea typeface="나눔고딕" panose="020D0604000000000000"/>
              </a:rPr>
              <a:t>App</a:t>
            </a:r>
            <a:r>
              <a:rPr lang="ko-KR" altLang="en-US" dirty="0">
                <a:solidFill>
                  <a:srgbClr val="FF0000"/>
                </a:solidFill>
                <a:ea typeface="나눔고딕" panose="020D0604000000000000"/>
              </a:rPr>
              <a:t>들과 연동</a:t>
            </a:r>
            <a:r>
              <a:rPr lang="ko-KR" altLang="en-US" dirty="0">
                <a:ea typeface="나눔고딕" panose="020D0604000000000000"/>
              </a:rPr>
              <a:t>이</a:t>
            </a:r>
            <a:r>
              <a:rPr lang="ko-KR" altLang="en-US" dirty="0">
                <a:solidFill>
                  <a:srgbClr val="FF0000"/>
                </a:solidFill>
                <a:ea typeface="나눔고딕" panose="020D0604000000000000"/>
              </a:rPr>
              <a:t> </a:t>
            </a:r>
            <a:r>
              <a:rPr lang="ko-KR" altLang="en-US" dirty="0">
                <a:ea typeface="나눔고딕" panose="020D0604000000000000"/>
              </a:rPr>
              <a:t>가능합니다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572929" y="3071107"/>
            <a:ext cx="4060591" cy="3826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ea typeface="나눔고딕" panose="020D0604000000000000"/>
              </a:rPr>
              <a:t>○ 약 </a:t>
            </a:r>
            <a:r>
              <a:rPr lang="en-US" altLang="ko-KR" dirty="0">
                <a:solidFill>
                  <a:srgbClr val="FF0000"/>
                </a:solidFill>
                <a:ea typeface="나눔고딕" panose="020D0604000000000000"/>
              </a:rPr>
              <a:t>100</a:t>
            </a:r>
            <a:r>
              <a:rPr lang="ko-KR" altLang="en-US" dirty="0">
                <a:solidFill>
                  <a:srgbClr val="FF0000"/>
                </a:solidFill>
                <a:ea typeface="나눔고딕" panose="020D0604000000000000"/>
              </a:rPr>
              <a:t>개의 운동</a:t>
            </a:r>
            <a:r>
              <a:rPr lang="ko-KR" altLang="en-US" dirty="0">
                <a:ea typeface="나눔고딕" panose="020D0604000000000000"/>
              </a:rPr>
              <a:t>에 대해 관리 가능</a:t>
            </a: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488" y="1394702"/>
            <a:ext cx="2521126" cy="44820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5572929" y="3934460"/>
            <a:ext cx="36881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ea typeface="나눔고딕" panose="020D0604000000000000"/>
              </a:rPr>
              <a:t>○ </a:t>
            </a:r>
            <a:r>
              <a:rPr lang="ko-KR" altLang="en-US" dirty="0">
                <a:solidFill>
                  <a:srgbClr val="FF0000"/>
                </a:solidFill>
                <a:ea typeface="나눔고딕" panose="020D0604000000000000"/>
              </a:rPr>
              <a:t>액세서리와 연동</a:t>
            </a:r>
            <a:r>
              <a:rPr lang="ko-KR" altLang="en-US" dirty="0">
                <a:ea typeface="나눔고딕" panose="020D0604000000000000"/>
              </a:rPr>
              <a:t>이 가능합니다</a:t>
            </a:r>
            <a:endParaRPr lang="en-US" altLang="ko-KR" dirty="0">
              <a:ea typeface="나눔고딕" panose="020D0604000000000000"/>
            </a:endParaRPr>
          </a:p>
          <a:p>
            <a:r>
              <a:rPr lang="en-US" altLang="ko-KR" dirty="0">
                <a:ea typeface="나눔고딕" panose="020D0604000000000000"/>
              </a:rPr>
              <a:t>   </a:t>
            </a:r>
            <a:r>
              <a:rPr lang="en-US" altLang="ko-KR" sz="900" dirty="0">
                <a:ea typeface="나눔고딕" panose="020D0604000000000000"/>
              </a:rPr>
              <a:t>( </a:t>
            </a:r>
            <a:r>
              <a:rPr lang="ko-KR" altLang="en-US" sz="900" dirty="0">
                <a:ea typeface="나눔고딕" panose="020D0604000000000000"/>
              </a:rPr>
              <a:t>예를 들면</a:t>
            </a:r>
            <a:r>
              <a:rPr lang="en-US" altLang="ko-KR" sz="900" dirty="0">
                <a:ea typeface="나눔고딕" panose="020D0604000000000000"/>
              </a:rPr>
              <a:t>,</a:t>
            </a:r>
            <a:r>
              <a:rPr lang="ko-KR" altLang="en-US" sz="900" dirty="0">
                <a:ea typeface="나눔고딕" panose="020D0604000000000000"/>
              </a:rPr>
              <a:t> </a:t>
            </a:r>
            <a:r>
              <a:rPr lang="en-US" altLang="ko-KR" sz="900" dirty="0">
                <a:ea typeface="나눔고딕" panose="020D0604000000000000"/>
              </a:rPr>
              <a:t>Samsung Gear </a:t>
            </a:r>
            <a:r>
              <a:rPr lang="en-US" altLang="ko-KR" sz="900" dirty="0" err="1">
                <a:ea typeface="나눔고딕" panose="020D0604000000000000"/>
              </a:rPr>
              <a:t>IconX</a:t>
            </a:r>
            <a:r>
              <a:rPr lang="en-US" altLang="ko-KR" sz="900" dirty="0">
                <a:ea typeface="나눔고딕" panose="020D0604000000000000"/>
              </a:rPr>
              <a:t> </a:t>
            </a:r>
            <a:r>
              <a:rPr lang="ko-KR" altLang="en-US" sz="900" dirty="0">
                <a:ea typeface="나눔고딕" panose="020D0604000000000000"/>
              </a:rPr>
              <a:t>등이 있습니다 </a:t>
            </a:r>
            <a:r>
              <a:rPr lang="en-US" altLang="ko-KR" sz="900" dirty="0">
                <a:ea typeface="나눔고딕" panose="020D0604000000000000"/>
              </a:rPr>
              <a:t>)</a:t>
            </a:r>
            <a:endParaRPr lang="ko-KR" altLang="en-US" sz="1100" dirty="0">
              <a:ea typeface="나눔고딕" panose="020D060400000000000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572929" y="4588516"/>
            <a:ext cx="3906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ea typeface="나눔고딕" panose="020D0604000000000000"/>
              </a:rPr>
              <a:t>○ </a:t>
            </a:r>
            <a:r>
              <a:rPr lang="ko-KR" altLang="en-US" dirty="0">
                <a:solidFill>
                  <a:srgbClr val="FF0000"/>
                </a:solidFill>
                <a:ea typeface="나눔고딕" panose="020D0604000000000000"/>
              </a:rPr>
              <a:t>비밀번호</a:t>
            </a:r>
            <a:r>
              <a:rPr lang="ko-KR" altLang="en-US" dirty="0">
                <a:ea typeface="나눔고딕" panose="020D0604000000000000"/>
              </a:rPr>
              <a:t> 설정이 가능 </a:t>
            </a:r>
            <a:r>
              <a:rPr lang="en-US" altLang="ko-KR" dirty="0">
                <a:ea typeface="나눔고딕" panose="020D0604000000000000"/>
              </a:rPr>
              <a:t>( </a:t>
            </a:r>
            <a:r>
              <a:rPr lang="ko-KR" altLang="en-US" dirty="0">
                <a:ea typeface="나눔고딕" panose="020D0604000000000000"/>
              </a:rPr>
              <a:t>보안성 </a:t>
            </a:r>
            <a:r>
              <a:rPr lang="en-US" altLang="ko-KR" dirty="0">
                <a:ea typeface="나눔고딕" panose="020D0604000000000000"/>
              </a:rPr>
              <a:t>)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5614" y="1394702"/>
            <a:ext cx="2521125" cy="4482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360712" y="5990390"/>
            <a:ext cx="771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S</a:t>
            </a:r>
            <a:r>
              <a:rPr lang="ko-KR" altLang="en-US" dirty="0">
                <a:solidFill>
                  <a:srgbClr val="FF0000"/>
                </a:solidFill>
              </a:rPr>
              <a:t>헬스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926279" y="1348670"/>
            <a:ext cx="119936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rgbClr val="FF0000"/>
                </a:solidFill>
              </a:rPr>
              <a:t>장점</a:t>
            </a:r>
            <a:endParaRPr lang="en-US" altLang="ko-KR" sz="2000" dirty="0">
              <a:solidFill>
                <a:srgbClr val="FF0000"/>
              </a:solidFill>
            </a:endParaRPr>
          </a:p>
          <a:p>
            <a:r>
              <a:rPr lang="en-US" altLang="ko-KR" sz="1400" dirty="0"/>
              <a:t>( </a:t>
            </a:r>
            <a:r>
              <a:rPr lang="ko-KR" altLang="en-US" sz="1400" dirty="0"/>
              <a:t>선택 이유 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  <p:sp>
        <p:nvSpPr>
          <p:cNvPr id="18" name="텍스트 개체 틀 4"/>
          <p:cNvSpPr>
            <a:spLocks noGrp="1"/>
          </p:cNvSpPr>
          <p:nvPr>
            <p:ph type="body" sz="quarter" idx="16"/>
          </p:nvPr>
        </p:nvSpPr>
        <p:spPr>
          <a:xfrm>
            <a:off x="1371650" y="376089"/>
            <a:ext cx="2492803" cy="288032"/>
          </a:xfrm>
        </p:spPr>
        <p:txBody>
          <a:bodyPr/>
          <a:lstStyle/>
          <a:p>
            <a:r>
              <a:rPr lang="en-US" altLang="ko-KR" dirty="0"/>
              <a:t>S</a:t>
            </a:r>
            <a:r>
              <a:rPr lang="ko-KR" altLang="en-US" dirty="0"/>
              <a:t>헬스</a:t>
            </a:r>
          </a:p>
        </p:txBody>
      </p:sp>
    </p:spTree>
    <p:extLst>
      <p:ext uri="{BB962C8B-B14F-4D97-AF65-F5344CB8AC3E}">
        <p14:creationId xmlns:p14="http://schemas.microsoft.com/office/powerpoint/2010/main" val="30182394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ko-KR" altLang="en-US" dirty="0"/>
              <a:t>분석 앱 개요</a:t>
            </a:r>
            <a:r>
              <a:rPr lang="en-US" altLang="ko-KR" dirty="0"/>
              <a:t> (3)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ko-KR" altLang="en-US" dirty="0"/>
              <a:t>윤병헌</a:t>
            </a:r>
          </a:p>
        </p:txBody>
      </p:sp>
      <p:sp>
        <p:nvSpPr>
          <p:cNvPr id="7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1372487" y="116632"/>
            <a:ext cx="4434915" cy="288032"/>
          </a:xfrm>
        </p:spPr>
        <p:txBody>
          <a:bodyPr/>
          <a:lstStyle/>
          <a:p>
            <a:r>
              <a:rPr lang="en-US" altLang="ko-KR" dirty="0"/>
              <a:t>‘S</a:t>
            </a:r>
            <a:r>
              <a:rPr lang="ko-KR" altLang="en-US" dirty="0"/>
              <a:t>헬스</a:t>
            </a:r>
            <a:r>
              <a:rPr lang="en-US" altLang="ko-KR" dirty="0"/>
              <a:t>’ App</a:t>
            </a:r>
            <a:r>
              <a:rPr lang="ko-KR" altLang="en-US" dirty="0"/>
              <a:t>의 </a:t>
            </a:r>
            <a:r>
              <a:rPr lang="en-US" altLang="ko-KR" dirty="0"/>
              <a:t>Reverse-engineering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568887" y="2440834"/>
            <a:ext cx="3482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trike="sngStrike" dirty="0">
                <a:ea typeface="나눔고딕" panose="020D0604000000000000"/>
              </a:rPr>
              <a:t>○ 건강 뉴스 </a:t>
            </a:r>
            <a:r>
              <a:rPr lang="ko-KR" altLang="en-US" strike="sngStrike" dirty="0">
                <a:solidFill>
                  <a:srgbClr val="0070C0"/>
                </a:solidFill>
                <a:ea typeface="나눔고딕" panose="020D0604000000000000"/>
              </a:rPr>
              <a:t>개별 저장 불가능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566018" y="2925754"/>
            <a:ext cx="40605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ea typeface="나눔고딕" panose="020D0604000000000000"/>
              </a:rPr>
              <a:t>○ </a:t>
            </a:r>
            <a:r>
              <a:rPr lang="en-US" altLang="ko-KR" dirty="0">
                <a:ea typeface="나눔고딕" panose="020D0604000000000000"/>
              </a:rPr>
              <a:t>(</a:t>
            </a:r>
            <a:r>
              <a:rPr lang="ko-KR" altLang="en-US" dirty="0">
                <a:ea typeface="나눔고딕" panose="020D0604000000000000"/>
              </a:rPr>
              <a:t>비밀번호가 설정 </a:t>
            </a:r>
            <a:r>
              <a:rPr lang="ko-KR" altLang="en-US" dirty="0" err="1">
                <a:ea typeface="나눔고딕" panose="020D0604000000000000"/>
              </a:rPr>
              <a:t>되있을</a:t>
            </a:r>
            <a:r>
              <a:rPr lang="ko-KR" altLang="en-US" dirty="0">
                <a:ea typeface="나눔고딕" panose="020D0604000000000000"/>
              </a:rPr>
              <a:t> 경우</a:t>
            </a:r>
            <a:r>
              <a:rPr lang="en-US" altLang="ko-KR" dirty="0">
                <a:ea typeface="나눔고딕" panose="020D0604000000000000"/>
              </a:rPr>
              <a:t>)</a:t>
            </a:r>
          </a:p>
          <a:p>
            <a:r>
              <a:rPr lang="en-US" altLang="ko-KR" dirty="0">
                <a:ea typeface="나눔고딕" panose="020D0604000000000000"/>
              </a:rPr>
              <a:t>   </a:t>
            </a:r>
            <a:r>
              <a:rPr lang="ko-KR" altLang="en-US" dirty="0">
                <a:solidFill>
                  <a:srgbClr val="0070C0"/>
                </a:solidFill>
                <a:ea typeface="나눔고딕" panose="020D0604000000000000"/>
              </a:rPr>
              <a:t>앱 실행시마다 비밀번호 입력 </a:t>
            </a:r>
            <a:r>
              <a:rPr lang="ko-KR" altLang="en-US" dirty="0">
                <a:ea typeface="나눔고딕" panose="020D0604000000000000"/>
              </a:rPr>
              <a:t>필수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566018" y="3687673"/>
            <a:ext cx="3268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ea typeface="나눔고딕" panose="020D0604000000000000"/>
              </a:rPr>
              <a:t>○ 운동 아이콘 </a:t>
            </a:r>
            <a:r>
              <a:rPr lang="ko-KR" altLang="en-US" dirty="0">
                <a:solidFill>
                  <a:srgbClr val="0070C0"/>
                </a:solidFill>
                <a:ea typeface="나눔고딕" panose="020D0604000000000000"/>
              </a:rPr>
              <a:t>색이 단조로움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504728" y="5949280"/>
            <a:ext cx="771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S</a:t>
            </a:r>
            <a:r>
              <a:rPr lang="ko-KR" altLang="en-US" dirty="0">
                <a:solidFill>
                  <a:srgbClr val="FF0000"/>
                </a:solidFill>
              </a:rPr>
              <a:t>헬스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187924" y="1606059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rgbClr val="0070C0"/>
                </a:solidFill>
              </a:rPr>
              <a:t>단점</a:t>
            </a:r>
            <a:endParaRPr lang="ko-KR" altLang="en-US" sz="1200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512" y="1412775"/>
            <a:ext cx="2521125" cy="4482000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7326" y="1412775"/>
            <a:ext cx="2521125" cy="44820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5566018" y="4232895"/>
            <a:ext cx="2640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○ 운동 </a:t>
            </a:r>
            <a:r>
              <a:rPr lang="ko-KR" altLang="en-US" dirty="0">
                <a:solidFill>
                  <a:srgbClr val="0070C0"/>
                </a:solidFill>
              </a:rPr>
              <a:t>설명</a:t>
            </a:r>
            <a:r>
              <a:rPr lang="en-US" altLang="ko-KR" dirty="0">
                <a:solidFill>
                  <a:srgbClr val="0070C0"/>
                </a:solidFill>
              </a:rPr>
              <a:t>,</a:t>
            </a:r>
            <a:r>
              <a:rPr lang="ko-KR" altLang="en-US" dirty="0">
                <a:solidFill>
                  <a:srgbClr val="0070C0"/>
                </a:solidFill>
              </a:rPr>
              <a:t> 영상 부족</a:t>
            </a:r>
          </a:p>
        </p:txBody>
      </p:sp>
      <p:sp>
        <p:nvSpPr>
          <p:cNvPr id="14" name="텍스트 개체 틀 4"/>
          <p:cNvSpPr>
            <a:spLocks noGrp="1"/>
          </p:cNvSpPr>
          <p:nvPr>
            <p:ph type="body" sz="quarter" idx="16"/>
          </p:nvPr>
        </p:nvSpPr>
        <p:spPr>
          <a:xfrm>
            <a:off x="1371650" y="376089"/>
            <a:ext cx="2492803" cy="288032"/>
          </a:xfrm>
        </p:spPr>
        <p:txBody>
          <a:bodyPr/>
          <a:lstStyle/>
          <a:p>
            <a:r>
              <a:rPr lang="en-US" altLang="ko-KR" dirty="0"/>
              <a:t>S</a:t>
            </a:r>
            <a:r>
              <a:rPr lang="ko-KR" altLang="en-US" dirty="0"/>
              <a:t>헬스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579321" y="5540418"/>
            <a:ext cx="48446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○ </a:t>
            </a:r>
            <a:r>
              <a:rPr lang="en-US" altLang="ko-KR" dirty="0"/>
              <a:t>v5.3 Patch</a:t>
            </a:r>
            <a:r>
              <a:rPr lang="ko-KR" altLang="en-US" dirty="0"/>
              <a:t>를 통해 다시 보고 싶은</a:t>
            </a:r>
            <a:endParaRPr lang="en-US" altLang="ko-KR" dirty="0"/>
          </a:p>
          <a:p>
            <a:r>
              <a:rPr lang="en-US" altLang="ko-KR" dirty="0">
                <a:solidFill>
                  <a:srgbClr val="00B050"/>
                </a:solidFill>
              </a:rPr>
              <a:t>‘</a:t>
            </a:r>
            <a:r>
              <a:rPr lang="ko-KR" altLang="en-US" dirty="0">
                <a:solidFill>
                  <a:srgbClr val="00B050"/>
                </a:solidFill>
              </a:rPr>
              <a:t>건강 뉴스</a:t>
            </a:r>
            <a:r>
              <a:rPr lang="en-US" altLang="ko-KR" dirty="0">
                <a:solidFill>
                  <a:srgbClr val="00B050"/>
                </a:solidFill>
              </a:rPr>
              <a:t>＇</a:t>
            </a:r>
            <a:r>
              <a:rPr lang="ko-KR" altLang="en-US" dirty="0"/>
              <a:t>는</a:t>
            </a:r>
            <a:r>
              <a:rPr lang="ko-KR" altLang="en-US" dirty="0">
                <a:solidFill>
                  <a:srgbClr val="00B050"/>
                </a:solidFill>
              </a:rPr>
              <a:t> 북마크에 저장</a:t>
            </a:r>
            <a:r>
              <a:rPr lang="ko-KR" altLang="en-US" dirty="0"/>
              <a:t> 가능 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098155" y="503689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solidFill>
                  <a:srgbClr val="00B050"/>
                </a:solidFill>
              </a:rPr>
              <a:t>변경점</a:t>
            </a:r>
            <a:endParaRPr lang="ko-KR" alt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47045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37094</TotalTime>
  <Words>3964</Words>
  <Application>Microsoft Office PowerPoint</Application>
  <PresentationFormat>A4 용지(210x297mm)</PresentationFormat>
  <Paragraphs>1030</Paragraphs>
  <Slides>56</Slides>
  <Notes>7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56</vt:i4>
      </vt:variant>
    </vt:vector>
  </HeadingPairs>
  <TitlesOfParts>
    <vt:vector size="63" baseType="lpstr">
      <vt:lpstr>나눔고딕</vt:lpstr>
      <vt:lpstr>나눔바른고딕</vt:lpstr>
      <vt:lpstr>맑은 고딕</vt:lpstr>
      <vt:lpstr>Arial</vt:lpstr>
      <vt:lpstr>Berlin Sans FB Demi</vt:lpstr>
      <vt:lpstr>Segoe UI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애자일 방법론 정리</vt:lpstr>
      <vt:lpstr>PowerPoint 프레젠테이션</vt:lpstr>
      <vt:lpstr>애자일 방법론 정리</vt:lpstr>
      <vt:lpstr>애자일 방법론 정리</vt:lpstr>
      <vt:lpstr>애자일 방법론 정리</vt:lpstr>
      <vt:lpstr>애자일 방법론 정리</vt:lpstr>
      <vt:lpstr>애자일 방법론 정리</vt:lpstr>
      <vt:lpstr>애자일 방법론 정리</vt:lpstr>
      <vt:lpstr>PowerPoint 프레젠테이션</vt:lpstr>
    </vt:vector>
  </TitlesOfParts>
  <Company>CGS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사회문제해결형과제</dc:title>
  <dc:creator>PIONWORKS</dc:creator>
  <cp:lastModifiedBy>White</cp:lastModifiedBy>
  <cp:revision>1540</cp:revision>
  <cp:lastPrinted>2015-04-07T19:01:25Z</cp:lastPrinted>
  <dcterms:created xsi:type="dcterms:W3CDTF">2011-08-05T15:06:12Z</dcterms:created>
  <dcterms:modified xsi:type="dcterms:W3CDTF">2016-12-12T14:57:01Z</dcterms:modified>
</cp:coreProperties>
</file>